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1"/>
  </p:notesMasterIdLst>
  <p:handoutMasterIdLst>
    <p:handoutMasterId r:id="rId82"/>
  </p:handoutMasterIdLst>
  <p:sldIdLst>
    <p:sldId id="330" r:id="rId2"/>
    <p:sldId id="275" r:id="rId3"/>
    <p:sldId id="287" r:id="rId4"/>
    <p:sldId id="277" r:id="rId5"/>
    <p:sldId id="332" r:id="rId6"/>
    <p:sldId id="288" r:id="rId7"/>
    <p:sldId id="336" r:id="rId8"/>
    <p:sldId id="401" r:id="rId9"/>
    <p:sldId id="402" r:id="rId10"/>
    <p:sldId id="403" r:id="rId11"/>
    <p:sldId id="404" r:id="rId12"/>
    <p:sldId id="405" r:id="rId13"/>
    <p:sldId id="279" r:id="rId14"/>
    <p:sldId id="383" r:id="rId15"/>
    <p:sldId id="390" r:id="rId16"/>
    <p:sldId id="389" r:id="rId17"/>
    <p:sldId id="391" r:id="rId18"/>
    <p:sldId id="392" r:id="rId19"/>
    <p:sldId id="388" r:id="rId20"/>
    <p:sldId id="394" r:id="rId21"/>
    <p:sldId id="393" r:id="rId22"/>
    <p:sldId id="380" r:id="rId23"/>
    <p:sldId id="381" r:id="rId24"/>
    <p:sldId id="387" r:id="rId25"/>
    <p:sldId id="294" r:id="rId26"/>
    <p:sldId id="295" r:id="rId27"/>
    <p:sldId id="296" r:id="rId28"/>
    <p:sldId id="399" r:id="rId29"/>
    <p:sldId id="344" r:id="rId30"/>
    <p:sldId id="345" r:id="rId31"/>
    <p:sldId id="298" r:id="rId32"/>
    <p:sldId id="302" r:id="rId33"/>
    <p:sldId id="329" r:id="rId34"/>
    <p:sldId id="351" r:id="rId35"/>
    <p:sldId id="368" r:id="rId36"/>
    <p:sldId id="369" r:id="rId37"/>
    <p:sldId id="282" r:id="rId38"/>
    <p:sldId id="395" r:id="rId39"/>
    <p:sldId id="396" r:id="rId40"/>
    <p:sldId id="397" r:id="rId41"/>
    <p:sldId id="406" r:id="rId42"/>
    <p:sldId id="398" r:id="rId43"/>
    <p:sldId id="370" r:id="rId44"/>
    <p:sldId id="333" r:id="rId45"/>
    <p:sldId id="352" r:id="rId46"/>
    <p:sldId id="353" r:id="rId47"/>
    <p:sldId id="407" r:id="rId48"/>
    <p:sldId id="305" r:id="rId49"/>
    <p:sldId id="306" r:id="rId50"/>
    <p:sldId id="371" r:id="rId51"/>
    <p:sldId id="307" r:id="rId52"/>
    <p:sldId id="310" r:id="rId53"/>
    <p:sldId id="354" r:id="rId54"/>
    <p:sldId id="408" r:id="rId55"/>
    <p:sldId id="313" r:id="rId56"/>
    <p:sldId id="355" r:id="rId57"/>
    <p:sldId id="356" r:id="rId58"/>
    <p:sldId id="372" r:id="rId59"/>
    <p:sldId id="357" r:id="rId60"/>
    <p:sldId id="358" r:id="rId61"/>
    <p:sldId id="359" r:id="rId62"/>
    <p:sldId id="286" r:id="rId63"/>
    <p:sldId id="410" r:id="rId64"/>
    <p:sldId id="412" r:id="rId65"/>
    <p:sldId id="411" r:id="rId66"/>
    <p:sldId id="414" r:id="rId67"/>
    <p:sldId id="413" r:id="rId68"/>
    <p:sldId id="415" r:id="rId69"/>
    <p:sldId id="416" r:id="rId70"/>
    <p:sldId id="417" r:id="rId71"/>
    <p:sldId id="409" r:id="rId72"/>
    <p:sldId id="374" r:id="rId73"/>
    <p:sldId id="373" r:id="rId74"/>
    <p:sldId id="342" r:id="rId75"/>
    <p:sldId id="361" r:id="rId76"/>
    <p:sldId id="301" r:id="rId77"/>
    <p:sldId id="360" r:id="rId78"/>
    <p:sldId id="375" r:id="rId79"/>
    <p:sldId id="331" r:id="rId8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17"/>
    <p:restoredTop sz="82821" autoAdjust="0"/>
  </p:normalViewPr>
  <p:slideViewPr>
    <p:cSldViewPr snapToGrid="0">
      <p:cViewPr>
        <p:scale>
          <a:sx n="69" d="100"/>
          <a:sy n="69" d="100"/>
        </p:scale>
        <p:origin x="1752" y="77"/>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xmlns=""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xmlns=""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xmlns=""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1008585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xmlns=""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xmlns=""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xmlns=""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extLst>
      <p:ext uri="{BB962C8B-B14F-4D97-AF65-F5344CB8AC3E}">
        <p14:creationId xmlns:p14="http://schemas.microsoft.com/office/powerpoint/2010/main" val="1706231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xmlns=""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xmlns=""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xmlns=""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3450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35385E-B108-4236-B4A3-7F425855E4BF}"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10998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ED482B-CE35-4F90-BD6E-06051818323F}"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557100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02724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xmlns=""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xmlns=""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xmlns=""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latin typeface="Times New Roman" panose="02020603050405020304" pitchFamily="18" charset="0"/>
              </a:rPr>
              <a:t>Besides APIs, Application programming</a:t>
            </a:r>
            <a:r>
              <a:rPr lang="en-GB" altLang="en-US" baseline="0" dirty="0" smtClean="0">
                <a:latin typeface="Times New Roman" panose="02020603050405020304" pitchFamily="18" charset="0"/>
              </a:rPr>
              <a:t> interface</a:t>
            </a:r>
          </a:p>
          <a:p>
            <a:r>
              <a:rPr lang="en-GB" altLang="en-US" dirty="0" smtClean="0">
                <a:latin typeface="Times New Roman" panose="02020603050405020304" pitchFamily="18" charset="0"/>
              </a:rPr>
              <a:t>AUIs Application</a:t>
            </a:r>
            <a:r>
              <a:rPr lang="en-GB" altLang="en-US" baseline="0" dirty="0" smtClean="0">
                <a:latin typeface="Times New Roman" panose="02020603050405020304" pitchFamily="18" charset="0"/>
              </a:rPr>
              <a:t> user interface, </a:t>
            </a:r>
          </a:p>
          <a:p>
            <a:r>
              <a:rPr lang="en-GB" altLang="en-US" dirty="0" smtClean="0">
                <a:latin typeface="Times New Roman" panose="02020603050405020304" pitchFamily="18" charset="0"/>
              </a:rPr>
              <a:t>CUI</a:t>
            </a:r>
            <a:r>
              <a:rPr lang="en-GB" altLang="en-US" baseline="0" dirty="0" smtClean="0">
                <a:latin typeface="Times New Roman" panose="02020603050405020304" pitchFamily="18" charset="0"/>
              </a:rPr>
              <a:t> Command User Interface</a:t>
            </a:r>
          </a:p>
          <a:p>
            <a:r>
              <a:rPr lang="en-GB" altLang="en-US" baseline="0" dirty="0" smtClean="0">
                <a:latin typeface="Times New Roman" panose="02020603050405020304" pitchFamily="18" charset="0"/>
              </a:rPr>
              <a:t>CLIs  Command Line Interface</a:t>
            </a:r>
          </a:p>
          <a:p>
            <a:r>
              <a:rPr lang="en-GB" altLang="en-US" baseline="0" dirty="0" smtClean="0">
                <a:latin typeface="Times New Roman" panose="02020603050405020304" pitchFamily="18" charset="0"/>
              </a:rPr>
              <a:t>GUI </a:t>
            </a:r>
            <a:r>
              <a:rPr lang="en-GB" altLang="en-US" baseline="0" dirty="0" err="1" smtClean="0">
                <a:latin typeface="Times New Roman" panose="02020603050405020304" pitchFamily="18" charset="0"/>
              </a:rPr>
              <a:t>Grapahical</a:t>
            </a:r>
            <a:r>
              <a:rPr lang="en-GB" altLang="en-US" baseline="0" dirty="0" smtClean="0">
                <a:latin typeface="Times New Roman" panose="02020603050405020304" pitchFamily="18" charset="0"/>
              </a:rPr>
              <a:t> User Interface</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432309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xmlns=""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xmlns=""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xmlns=""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90186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xmlns=""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xmlns=""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xmlns=""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04001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xmlns=""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xmlns=""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xmlns=""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2107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xmlns=""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xmlns=""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15299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xmlns=""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xmlns=""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xmlns=""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latin typeface="Times New Roman" panose="02020603050405020304" pitchFamily="18" charset="0"/>
              </a:rPr>
              <a:t>Dispatch table: table of functions and commands, service number refers to service code</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92421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xmlns=""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xmlns=""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xmlns=""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434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xmlns=""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xmlns=""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xmlns=""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40474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xmlns=""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xmlns=""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55602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xmlns=""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xmlns=""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xmlns=""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xmlns=""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xmlns=""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xmlns=""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9503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xmlns=""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xmlns=""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xmlns=""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369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xmlns=""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xmlns=""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xmlns=""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3880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xmlns=""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xmlns=""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xmlns=""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99663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xmlns=""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xmlns=""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xmlns=""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1710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xmlns=""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xmlns=""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xmlns=""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08997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xmlns=""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xmlns=""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xmlns=""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4555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xmlns=""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xmlns=""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xmlns=""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1206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xmlns=""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xmlns=""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xmlns=""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3777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xmlns=""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xmlns=""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xmlns=""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59727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xmlns=""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xmlns=""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xmlns=""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5924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xmlns=""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xmlns=""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xmlns=""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89665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xmlns=""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xmlns=""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0450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xmlns=""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xmlns=""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xmlns=""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06667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Loadable kernel modules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smtClean="0"/>
              <a:t>dynamically loadable modules (DLM)  </a:t>
            </a:r>
            <a:r>
              <a:rPr lang="en-US" altLang="en-US" dirty="0" smtClean="0"/>
              <a:t>(called </a:t>
            </a:r>
            <a:r>
              <a:rPr lang="en-US" altLang="en-US" sz="1000" b="1" kern="1200" dirty="0" smtClean="0">
                <a:solidFill>
                  <a:srgbClr val="006699"/>
                </a:solidFill>
                <a:latin typeface="Times New Roman" charset="0"/>
                <a:ea typeface="MS PGothic" pitchFamily="34" charset="-128"/>
                <a:cs typeface="ＭＳ Ｐゴシック" charset="-128"/>
              </a:rPr>
              <a:t>kernel</a:t>
            </a:r>
            <a:r>
              <a:rPr lang="en-US" altLang="en-US" b="1" dirty="0" smtClean="0">
                <a:solidFill>
                  <a:srgbClr val="3366FF"/>
                </a:solidFill>
              </a:rPr>
              <a:t> </a:t>
            </a:r>
            <a:r>
              <a:rPr lang="en-US" altLang="en-US" sz="1000" b="1" kern="1200" dirty="0" smtClean="0">
                <a:solidFill>
                  <a:srgbClr val="006699"/>
                </a:solidFill>
                <a:latin typeface="Times New Roman" charset="0"/>
                <a:ea typeface="MS PGothic" pitchFamily="34" charset="-128"/>
                <a:cs typeface="ＭＳ Ｐゴシック" charset="-128"/>
              </a:rPr>
              <a:t>extensions</a:t>
            </a:r>
            <a:r>
              <a:rPr lang="en-US" alt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DAA890F1-2F48-45ED-9750-542EA7D8C9E6}" type="slidenum">
              <a:rPr lang="en-US" altLang="en-US" smtClean="0"/>
              <a:pPr>
                <a:defRPr/>
              </a:pPr>
              <a:t>46</a:t>
            </a:fld>
            <a:endParaRPr lang="en-US" altLang="en-US"/>
          </a:p>
        </p:txBody>
      </p:sp>
    </p:spTree>
    <p:extLst>
      <p:ext uri="{BB962C8B-B14F-4D97-AF65-F5344CB8AC3E}">
        <p14:creationId xmlns:p14="http://schemas.microsoft.com/office/powerpoint/2010/main" val="3875486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AAC71E6-F292-40D7-A4B1-54F0B99B2D11}"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0258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xmlns=""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xmlns=""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xmlns=""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22133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xmlns=""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xmlns=""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xmlns=""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8399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xmlns=""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xmlns=""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xmlns=""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72013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xmlns=""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xmlns=""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xmlns=""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8458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xmlns=""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xmlns=""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xmlns=""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smtClean="0">
                <a:latin typeface="Times New Roman" panose="02020603050405020304" pitchFamily="18" charset="0"/>
              </a:rPr>
              <a:t>Dijkstra</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2979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xmlns=""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xmlns=""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xmlns=""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53410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xmlns=""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xmlns=""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xmlns=""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25098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xmlns=""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xmlns=""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xmlns=""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02214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xmlns=""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xmlns=""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xmlns=""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870699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xmlns=""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xmlns=""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xmlns=""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5942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xmlns=""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xmlns=""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xmlns=""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46082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xmlns=""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xmlns=""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xmlns=""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0198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xmlns=""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xmlns=""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xmlns=""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91008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windows </a:t>
            </a:r>
            <a:r>
              <a:rPr lang="en-GB" sz="1200" b="0" i="0" kern="1200" baseline="0" dirty="0" smtClean="0">
                <a:solidFill>
                  <a:schemeClr val="tx1"/>
                </a:solidFill>
                <a:effectLst/>
                <a:latin typeface="Times New Roman" charset="0"/>
                <a:ea typeface="MS PGothic" pitchFamily="34" charset="-128"/>
              </a:rPr>
              <a:t>each </a:t>
            </a:r>
            <a:r>
              <a:rPr lang="en-GB" sz="1200" b="0" i="0" kern="1200" dirty="0" smtClean="0">
                <a:solidFill>
                  <a:schemeClr val="tx1"/>
                </a:solidFill>
                <a:effectLst/>
                <a:latin typeface="Times New Roman" charset="0"/>
                <a:ea typeface="MS PGothic" pitchFamily="34" charset="-128"/>
                <a:cs typeface="ＭＳ Ｐゴシック" charset="-128"/>
              </a:rPr>
              <a:t>drive has its own root directory named by a letter, such as C:\ or F:\, Unix holds the entire system in this single top-level directory, including each device and document</a:t>
            </a:r>
          </a:p>
          <a:p>
            <a:r>
              <a:rPr lang="en-GB" sz="1200" b="0" i="0" kern="1200" dirty="0" smtClean="0">
                <a:solidFill>
                  <a:schemeClr val="tx1"/>
                </a:solidFill>
                <a:effectLst/>
                <a:latin typeface="Times New Roman" charset="0"/>
                <a:ea typeface="MS PGothic" pitchFamily="34" charset="-128"/>
                <a:cs typeface="ＭＳ Ｐゴシック" charset="-128"/>
              </a:rPr>
              <a:t>Thus, it is commonly said that in Unix, "everything is a file." Note that Unix uses the forward slash ( / ) rather than the backslash ( \ ) commonly used in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1" i="0" kern="1200" dirty="0" smtClean="0">
                <a:solidFill>
                  <a:schemeClr val="tx1"/>
                </a:solidFill>
                <a:effectLst/>
                <a:latin typeface="Times New Roman" charset="0"/>
                <a:ea typeface="MS PGothic" pitchFamily="34" charset="-128"/>
                <a:cs typeface="ＭＳ Ｐゴシック" charset="-128"/>
              </a:rPr>
              <a:t>/home</a:t>
            </a:r>
            <a:r>
              <a:rPr lang="en-GB" sz="1200" b="0" i="0" kern="1200" dirty="0" smtClean="0">
                <a:solidFill>
                  <a:schemeClr val="tx1"/>
                </a:solidFill>
                <a:effectLst/>
                <a:latin typeface="Times New Roman" charset="0"/>
                <a:ea typeface="MS PGothic" pitchFamily="34" charset="-128"/>
                <a:cs typeface="ＭＳ Ｐゴシック" charset="-128"/>
              </a:rPr>
              <a:t> -- contains the home directories for the users. On some </a:t>
            </a:r>
            <a:r>
              <a:rPr lang="en-GB" sz="1200" b="0" i="0" kern="1200" dirty="0" err="1" smtClean="0">
                <a:solidFill>
                  <a:schemeClr val="tx1"/>
                </a:solidFill>
                <a:effectLst/>
                <a:latin typeface="Times New Roman" charset="0"/>
                <a:ea typeface="MS PGothic" pitchFamily="34" charset="-128"/>
                <a:cs typeface="ＭＳ Ｐゴシック" charset="-128"/>
              </a:rPr>
              <a:t>Unices</a:t>
            </a:r>
            <a:r>
              <a:rPr lang="en-GB" sz="1200" b="0" i="0" kern="1200" dirty="0" smtClean="0">
                <a:solidFill>
                  <a:schemeClr val="tx1"/>
                </a:solidFill>
                <a:effectLst/>
                <a:latin typeface="Times New Roman" charset="0"/>
                <a:ea typeface="MS PGothic" pitchFamily="34" charset="-128"/>
                <a:cs typeface="ＭＳ Ｐゴシック" charset="-128"/>
              </a:rPr>
              <a:t>, this is under /</a:t>
            </a:r>
            <a:r>
              <a:rPr lang="en-GB" sz="1200" b="0" i="0" kern="1200" dirty="0" err="1" smtClean="0">
                <a:solidFill>
                  <a:schemeClr val="tx1"/>
                </a:solidFill>
                <a:effectLst/>
                <a:latin typeface="Times New Roman" charset="0"/>
                <a:ea typeface="MS PGothic" pitchFamily="34" charset="-128"/>
                <a:cs typeface="ＭＳ Ｐゴシック" charset="-128"/>
              </a:rPr>
              <a:t>usr</a:t>
            </a:r>
            <a:r>
              <a:rPr lang="en-GB" sz="1200" b="0" i="0" kern="1200" dirty="0" smtClean="0">
                <a:solidFill>
                  <a:schemeClr val="tx1"/>
                </a:solidFill>
                <a:effectLst/>
                <a:latin typeface="Times New Roman" charset="0"/>
                <a:ea typeface="MS PGothic" pitchFamily="34" charset="-128"/>
                <a:cs typeface="ＭＳ Ｐゴシック" charset="-128"/>
              </a:rPr>
              <a:t>/home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smtClean="0"/>
              <a:t>Configuration</a:t>
            </a:r>
            <a:r>
              <a:rPr lang="en-GB" baseline="0" dirty="0" smtClean="0"/>
              <a:t> files directory</a:t>
            </a:r>
            <a:endParaRPr lang="en-US" dirty="0" smtClean="0"/>
          </a:p>
          <a:p>
            <a:r>
              <a:rPr lang="en-GB" dirty="0" smtClean="0"/>
              <a:t>Users, login details</a:t>
            </a:r>
          </a:p>
          <a:p>
            <a:r>
              <a:rPr lang="en-GB" dirty="0" err="1" smtClean="0"/>
              <a:t>Paswrods</a:t>
            </a:r>
            <a:endParaRPr lang="en-GB" dirty="0" smtClean="0"/>
          </a:p>
          <a:p>
            <a:r>
              <a:rPr lang="en-GB" dirty="0" smtClean="0"/>
              <a:t>Directories</a:t>
            </a:r>
          </a:p>
          <a:p>
            <a:r>
              <a:rPr lang="en-GB" dirty="0" smtClean="0"/>
              <a:t>File</a:t>
            </a:r>
            <a:r>
              <a:rPr lang="en-GB" baseline="0" dirty="0" smtClean="0"/>
              <a:t> types </a:t>
            </a:r>
            <a:r>
              <a:rPr lang="en-GB" baseline="0" dirty="0" err="1" smtClean="0"/>
              <a:t>etc</a:t>
            </a:r>
            <a:r>
              <a:rPr lang="en-GB" baseline="0" dirty="0" smtClean="0"/>
              <a:t>, shell details</a:t>
            </a:r>
          </a:p>
          <a:p>
            <a:r>
              <a:rPr lang="en-GB" baseline="0" dirty="0" smtClean="0"/>
              <a:t>Lib : </a:t>
            </a:r>
            <a:r>
              <a:rPr lang="en-GB" baseline="0" dirty="0" err="1" smtClean="0"/>
              <a:t>lang</a:t>
            </a:r>
            <a:r>
              <a:rPr lang="en-GB" baseline="0" dirty="0" smtClean="0"/>
              <a:t> libraries</a:t>
            </a:r>
          </a:p>
          <a:p>
            <a:endParaRPr lang="en-GB" baseline="0" dirty="0" smtClean="0"/>
          </a:p>
          <a:p>
            <a:r>
              <a:rPr lang="en-GB" baseline="0" dirty="0" smtClean="0"/>
              <a:t>/</a:t>
            </a:r>
            <a:r>
              <a:rPr lang="en-GB" baseline="0" dirty="0" err="1" smtClean="0"/>
              <a:t>var</a:t>
            </a:r>
            <a:r>
              <a:rPr lang="en-GB" baseline="0" dirty="0" smtClean="0"/>
              <a:t> : variables data FILE,  log, spool, emails, print </a:t>
            </a:r>
            <a:r>
              <a:rPr lang="en-GB" baseline="0" dirty="0" err="1" smtClean="0"/>
              <a:t>etc</a:t>
            </a:r>
            <a:endParaRPr lang="en-GB" baseline="0" dirty="0" smtClean="0"/>
          </a:p>
          <a:p>
            <a:r>
              <a:rPr lang="en-GB" baseline="0" dirty="0" err="1" smtClean="0"/>
              <a:t>Sbin</a:t>
            </a:r>
            <a:r>
              <a:rPr lang="en-GB" baseline="0" dirty="0" smtClean="0"/>
              <a:t> (halt, </a:t>
            </a:r>
            <a:r>
              <a:rPr lang="en-GB" baseline="0" dirty="0" err="1" smtClean="0"/>
              <a:t>ifconfig</a:t>
            </a:r>
            <a:r>
              <a:rPr lang="en-GB" baseline="0" dirty="0" smtClean="0"/>
              <a:t>, </a:t>
            </a:r>
            <a:r>
              <a:rPr lang="en-GB" baseline="0" dirty="0" err="1" smtClean="0"/>
              <a:t>fdisk</a:t>
            </a:r>
            <a:r>
              <a:rPr lang="en-GB" baseline="0" dirty="0" smtClean="0"/>
              <a:t>)</a:t>
            </a:r>
            <a:endParaRPr lang="en-US" dirty="0"/>
          </a:p>
        </p:txBody>
      </p:sp>
      <p:sp>
        <p:nvSpPr>
          <p:cNvPr id="4" name="Slide Number Placeholder 3"/>
          <p:cNvSpPr>
            <a:spLocks noGrp="1"/>
          </p:cNvSpPr>
          <p:nvPr>
            <p:ph type="sldNum" sz="quarter" idx="10"/>
          </p:nvPr>
        </p:nvSpPr>
        <p:spPr/>
        <p:txBody>
          <a:bodyPr/>
          <a:lstStyle/>
          <a:p>
            <a:pPr>
              <a:defRPr/>
            </a:pPr>
            <a:fld id="{DAA890F1-2F48-45ED-9750-542EA7D8C9E6}" type="slidenum">
              <a:rPr lang="en-US" altLang="en-US" smtClean="0"/>
              <a:pPr>
                <a:defRPr/>
              </a:pPr>
              <a:t>64</a:t>
            </a:fld>
            <a:endParaRPr lang="en-US" altLang="en-US"/>
          </a:p>
        </p:txBody>
      </p:sp>
    </p:spTree>
    <p:extLst>
      <p:ext uri="{BB962C8B-B14F-4D97-AF65-F5344CB8AC3E}">
        <p14:creationId xmlns:p14="http://schemas.microsoft.com/office/powerpoint/2010/main" val="2170755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xmlns=""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xmlns=""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xmlns=""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0206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$home </a:t>
            </a:r>
            <a:r>
              <a:rPr lang="en-GB" dirty="0" err="1" smtClean="0"/>
              <a:t>tc</a:t>
            </a:r>
            <a:r>
              <a:rPr lang="en-GB" baseline="0" dirty="0" smtClean="0"/>
              <a:t> shell</a:t>
            </a:r>
          </a:p>
          <a:p>
            <a:r>
              <a:rPr lang="en-GB" baseline="0" dirty="0" err="1" smtClean="0"/>
              <a:t>Pwd</a:t>
            </a:r>
            <a:r>
              <a:rPr lang="en-GB" baseline="0" dirty="0" smtClean="0"/>
              <a:t> print the absolute path from root till current directory</a:t>
            </a:r>
            <a:endParaRPr lang="en-GB" dirty="0" smtClean="0"/>
          </a:p>
          <a:p>
            <a:r>
              <a:rPr lang="en-GB" dirty="0" err="1" smtClean="0"/>
              <a:t>Rmdir</a:t>
            </a:r>
            <a:r>
              <a:rPr lang="en-GB" dirty="0" smtClean="0"/>
              <a:t>: removes empty file</a:t>
            </a:r>
          </a:p>
          <a:p>
            <a:r>
              <a:rPr lang="en-GB" dirty="0" smtClean="0"/>
              <a:t>Rm removes</a:t>
            </a:r>
            <a:r>
              <a:rPr lang="en-GB" baseline="0" dirty="0" smtClean="0"/>
              <a:t> file with special </a:t>
            </a:r>
            <a:r>
              <a:rPr lang="en-GB" baseline="0" dirty="0" smtClean="0"/>
              <a:t>features</a:t>
            </a:r>
          </a:p>
          <a:p>
            <a:r>
              <a:rPr lang="en-GB" baseline="0" dirty="0" smtClean="0"/>
              <a:t>Touch command for creating files</a:t>
            </a:r>
            <a:endParaRPr lang="en-US" dirty="0"/>
          </a:p>
        </p:txBody>
      </p:sp>
      <p:sp>
        <p:nvSpPr>
          <p:cNvPr id="4" name="Slide Number Placeholder 3"/>
          <p:cNvSpPr>
            <a:spLocks noGrp="1"/>
          </p:cNvSpPr>
          <p:nvPr>
            <p:ph type="sldNum" sz="quarter" idx="10"/>
          </p:nvPr>
        </p:nvSpPr>
        <p:spPr/>
        <p:txBody>
          <a:bodyPr/>
          <a:lstStyle/>
          <a:p>
            <a:pPr>
              <a:defRPr/>
            </a:pPr>
            <a:fld id="{DAA890F1-2F48-45ED-9750-542EA7D8C9E6}" type="slidenum">
              <a:rPr lang="en-US" altLang="en-US" smtClean="0"/>
              <a:pPr>
                <a:defRPr/>
              </a:pPr>
              <a:t>67</a:t>
            </a:fld>
            <a:endParaRPr lang="en-US" altLang="en-US"/>
          </a:p>
        </p:txBody>
      </p:sp>
    </p:spTree>
    <p:extLst>
      <p:ext uri="{BB962C8B-B14F-4D97-AF65-F5344CB8AC3E}">
        <p14:creationId xmlns:p14="http://schemas.microsoft.com/office/powerpoint/2010/main" val="691366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Pwd</a:t>
            </a:r>
            <a:r>
              <a:rPr lang="en-GB" dirty="0" smtClean="0"/>
              <a:t> absolute</a:t>
            </a:r>
            <a:r>
              <a:rPr lang="en-GB" baseline="0" dirty="0" smtClean="0"/>
              <a:t> pathname of </a:t>
            </a:r>
            <a:r>
              <a:rPr lang="en-GB" baseline="0" smtClean="0"/>
              <a:t>current directory</a:t>
            </a:r>
            <a:endParaRPr lang="en-US" dirty="0"/>
          </a:p>
        </p:txBody>
      </p:sp>
      <p:sp>
        <p:nvSpPr>
          <p:cNvPr id="4" name="Slide Number Placeholder 3"/>
          <p:cNvSpPr>
            <a:spLocks noGrp="1"/>
          </p:cNvSpPr>
          <p:nvPr>
            <p:ph type="sldNum" sz="quarter" idx="10"/>
          </p:nvPr>
        </p:nvSpPr>
        <p:spPr/>
        <p:txBody>
          <a:bodyPr/>
          <a:lstStyle/>
          <a:p>
            <a:pPr>
              <a:defRPr/>
            </a:pPr>
            <a:fld id="{DAA890F1-2F48-45ED-9750-542EA7D8C9E6}" type="slidenum">
              <a:rPr lang="en-US" altLang="en-US" smtClean="0"/>
              <a:pPr>
                <a:defRPr/>
              </a:pPr>
              <a:t>68</a:t>
            </a:fld>
            <a:endParaRPr lang="en-US" altLang="en-US"/>
          </a:p>
        </p:txBody>
      </p:sp>
    </p:spTree>
    <p:extLst>
      <p:ext uri="{BB962C8B-B14F-4D97-AF65-F5344CB8AC3E}">
        <p14:creationId xmlns:p14="http://schemas.microsoft.com/office/powerpoint/2010/main" val="3083648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Ls –l</a:t>
            </a:r>
          </a:p>
          <a:p>
            <a:r>
              <a:rPr lang="en-GB" dirty="0" smtClean="0"/>
              <a:t>Long listing</a:t>
            </a:r>
            <a:r>
              <a:rPr lang="en-GB" baseline="0" dirty="0" smtClean="0"/>
              <a:t> of file</a:t>
            </a:r>
          </a:p>
          <a:p>
            <a:r>
              <a:rPr lang="en-GB" baseline="0" dirty="0" smtClean="0"/>
              <a:t>* Wild </a:t>
            </a:r>
            <a:r>
              <a:rPr lang="en-GB" baseline="0" dirty="0" smtClean="0"/>
              <a:t>call</a:t>
            </a:r>
            <a:endParaRPr lang="en-US" dirty="0"/>
          </a:p>
        </p:txBody>
      </p:sp>
      <p:sp>
        <p:nvSpPr>
          <p:cNvPr id="4" name="Slide Number Placeholder 3"/>
          <p:cNvSpPr>
            <a:spLocks noGrp="1"/>
          </p:cNvSpPr>
          <p:nvPr>
            <p:ph type="sldNum" sz="quarter" idx="10"/>
          </p:nvPr>
        </p:nvSpPr>
        <p:spPr/>
        <p:txBody>
          <a:bodyPr/>
          <a:lstStyle/>
          <a:p>
            <a:pPr>
              <a:defRPr/>
            </a:pPr>
            <a:fld id="{DAA890F1-2F48-45ED-9750-542EA7D8C9E6}" type="slidenum">
              <a:rPr lang="en-US" altLang="en-US" smtClean="0"/>
              <a:pPr>
                <a:defRPr/>
              </a:pPr>
              <a:t>69</a:t>
            </a:fld>
            <a:endParaRPr lang="en-US" altLang="en-US"/>
          </a:p>
        </p:txBody>
      </p:sp>
    </p:spTree>
    <p:extLst>
      <p:ext uri="{BB962C8B-B14F-4D97-AF65-F5344CB8AC3E}">
        <p14:creationId xmlns:p14="http://schemas.microsoft.com/office/powerpoint/2010/main" val="1262118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vi is the </a:t>
            </a:r>
            <a:r>
              <a:rPr lang="en-GB" dirty="0" smtClean="0"/>
              <a:t>oldest</a:t>
            </a:r>
          </a:p>
          <a:p>
            <a:r>
              <a:rPr lang="en-GB" dirty="0" smtClean="0"/>
              <a:t>V </a:t>
            </a:r>
            <a:r>
              <a:rPr lang="en-GB" dirty="0" err="1" smtClean="0"/>
              <a:t>emacs</a:t>
            </a:r>
            <a:endParaRPr lang="en-US" dirty="0"/>
          </a:p>
        </p:txBody>
      </p:sp>
      <p:sp>
        <p:nvSpPr>
          <p:cNvPr id="4" name="Slide Number Placeholder 3"/>
          <p:cNvSpPr>
            <a:spLocks noGrp="1"/>
          </p:cNvSpPr>
          <p:nvPr>
            <p:ph type="sldNum" sz="quarter" idx="10"/>
          </p:nvPr>
        </p:nvSpPr>
        <p:spPr/>
        <p:txBody>
          <a:bodyPr/>
          <a:lstStyle/>
          <a:p>
            <a:pPr>
              <a:defRPr/>
            </a:pPr>
            <a:fld id="{DAA890F1-2F48-45ED-9750-542EA7D8C9E6}" type="slidenum">
              <a:rPr lang="en-US" altLang="en-US" smtClean="0"/>
              <a:pPr>
                <a:defRPr/>
              </a:pPr>
              <a:t>70</a:t>
            </a:fld>
            <a:endParaRPr lang="en-US" altLang="en-US"/>
          </a:p>
        </p:txBody>
      </p:sp>
    </p:spTree>
    <p:extLst>
      <p:ext uri="{BB962C8B-B14F-4D97-AF65-F5344CB8AC3E}">
        <p14:creationId xmlns:p14="http://schemas.microsoft.com/office/powerpoint/2010/main" val="3262602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xmlns=""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xmlns=""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xmlns=""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90223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xmlns=""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xmlns=""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xmlns=""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62527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xmlns=""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xmlns=""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5437506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xmlns=""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xmlns=""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0527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xmlns=""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76</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xmlns=""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xmlns=""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222730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xmlns=""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77</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xmlns=""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xmlns=""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0512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xmlns=""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xmlns=""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xmlns=""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534191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xmlns=""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78</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xmlns=""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xmlns=""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27632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xmlns=""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79</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xmlns=""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xmlns=""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07490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xmlns=""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94734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115704-2212-4524-B11B-C794D2A8550C}"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11788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90676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xmlns=""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xmlns=""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xmlns=""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xmlns=""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xmlns=""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xmlns=""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xmlns=""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xmlns=""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xmlns=""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xmlns=""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xmlns=""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xmlns=""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xmlns=""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xmlns=""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xmlns=""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xmlns=""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xmlns=""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xmlns=""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xmlns=""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xmlns=""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a:t>
            </a:r>
            <a:r>
              <a:rPr lang="en-US" altLang="en-US" dirty="0" smtClean="0"/>
              <a:t>Structures</a:t>
            </a:r>
            <a:endParaRPr lang="en-US"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36638" y="168275"/>
            <a:ext cx="8229600" cy="576263"/>
          </a:xfrm>
        </p:spPr>
        <p:txBody>
          <a:bodyPr/>
          <a:lstStyle/>
          <a:p>
            <a:pPr eaLnBrk="1" hangingPunct="1"/>
            <a:r>
              <a:rPr lang="en-US" altLang="en-US" sz="3000" smtClean="0"/>
              <a:t>User Operating System Interface - GUI</a:t>
            </a:r>
          </a:p>
        </p:txBody>
      </p:sp>
      <p:sp>
        <p:nvSpPr>
          <p:cNvPr id="12291" name="Rectangle 3"/>
          <p:cNvSpPr>
            <a:spLocks noGrp="1" noChangeArrowheads="1"/>
          </p:cNvSpPr>
          <p:nvPr>
            <p:ph type="body" idx="1"/>
          </p:nvPr>
        </p:nvSpPr>
        <p:spPr>
          <a:xfrm>
            <a:off x="838200" y="1154113"/>
            <a:ext cx="7327900" cy="4530725"/>
          </a:xfrm>
        </p:spPr>
        <p:txBody>
          <a:bodyPr/>
          <a:lstStyle/>
          <a:p>
            <a:r>
              <a:rPr lang="en-US" altLang="en-US" dirty="0" smtClean="0"/>
              <a:t>User-friendly </a:t>
            </a:r>
            <a:r>
              <a:rPr lang="en-US" altLang="en-US" b="1" dirty="0" smtClean="0">
                <a:solidFill>
                  <a:srgbClr val="3366FF"/>
                </a:solidFill>
              </a:rPr>
              <a:t>desktop</a:t>
            </a:r>
            <a:r>
              <a:rPr lang="en-US" altLang="en-US" dirty="0" smtClean="0"/>
              <a:t> metaphor interface</a:t>
            </a:r>
          </a:p>
          <a:p>
            <a:pPr lvl="1"/>
            <a:r>
              <a:rPr lang="en-US" altLang="en-US" dirty="0" smtClean="0"/>
              <a:t>Usually mouse, keyboard, and monitor</a:t>
            </a:r>
          </a:p>
          <a:p>
            <a:pPr lvl="1"/>
            <a:r>
              <a:rPr lang="en-US" altLang="en-US" b="1" dirty="0" smtClean="0">
                <a:solidFill>
                  <a:srgbClr val="3366FF"/>
                </a:solidFill>
              </a:rPr>
              <a:t>Icons</a:t>
            </a:r>
            <a:r>
              <a:rPr lang="en-US" altLang="en-US" dirty="0" smtClean="0"/>
              <a:t> represent files, programs, actions, </a:t>
            </a:r>
            <a:r>
              <a:rPr lang="en-US" altLang="en-US" dirty="0" err="1" smtClean="0"/>
              <a:t>etc</a:t>
            </a:r>
            <a:endParaRPr lang="en-US" altLang="en-US" dirty="0" smtClean="0"/>
          </a:p>
          <a:p>
            <a:pPr lvl="1"/>
            <a:r>
              <a:rPr lang="en-US" altLang="en-US" dirty="0" smtClean="0"/>
              <a:t>Various mouse buttons over objects in the interface cause various actions (provide information, options, execute function, open directory (known as a </a:t>
            </a:r>
            <a:r>
              <a:rPr lang="en-US" altLang="en-US" b="1" dirty="0" smtClean="0">
                <a:solidFill>
                  <a:srgbClr val="3366FF"/>
                </a:solidFill>
              </a:rPr>
              <a:t>folder</a:t>
            </a:r>
            <a:r>
              <a:rPr lang="en-US" altLang="en-US" dirty="0" smtClean="0"/>
              <a:t>)</a:t>
            </a:r>
          </a:p>
          <a:p>
            <a:pPr lvl="1"/>
            <a:r>
              <a:rPr lang="en-US" altLang="en-US" dirty="0" smtClean="0"/>
              <a:t>Invented at </a:t>
            </a:r>
            <a:r>
              <a:rPr lang="en-US" altLang="en-US" b="1" dirty="0" smtClean="0">
                <a:solidFill>
                  <a:srgbClr val="0070C0"/>
                </a:solidFill>
              </a:rPr>
              <a:t>Xerox PARC </a:t>
            </a:r>
          </a:p>
          <a:p>
            <a:r>
              <a:rPr lang="en-US" altLang="en-US" dirty="0" smtClean="0"/>
              <a:t>Many systems now include both CLI and GUI interfaces</a:t>
            </a:r>
          </a:p>
          <a:p>
            <a:pPr lvl="1"/>
            <a:r>
              <a:rPr lang="en-US" altLang="en-US" dirty="0" smtClean="0"/>
              <a:t>Microsoft Windows is GUI with CLI </a:t>
            </a:r>
            <a:r>
              <a:rPr lang="ja-JP" altLang="en-US" dirty="0" smtClean="0"/>
              <a:t>“</a:t>
            </a:r>
            <a:r>
              <a:rPr lang="en-US" altLang="ja-JP" dirty="0" smtClean="0"/>
              <a:t>command</a:t>
            </a:r>
            <a:r>
              <a:rPr lang="ja-JP" altLang="en-US" dirty="0" smtClean="0"/>
              <a:t>”</a:t>
            </a:r>
            <a:r>
              <a:rPr lang="en-US" altLang="ja-JP" dirty="0" smtClean="0"/>
              <a:t> shell</a:t>
            </a:r>
          </a:p>
          <a:p>
            <a:pPr lvl="1"/>
            <a:r>
              <a:rPr lang="en-US" altLang="en-US" dirty="0" smtClean="0"/>
              <a:t>Apple Mac OS X is </a:t>
            </a:r>
            <a:r>
              <a:rPr lang="ja-JP" altLang="en-US" dirty="0" smtClean="0"/>
              <a:t>“</a:t>
            </a:r>
            <a:r>
              <a:rPr lang="en-US" altLang="ja-JP" dirty="0" smtClean="0"/>
              <a:t>Aqua</a:t>
            </a:r>
            <a:r>
              <a:rPr lang="ja-JP" altLang="en-US" dirty="0" smtClean="0"/>
              <a:t>”</a:t>
            </a:r>
            <a:r>
              <a:rPr lang="en-US" altLang="ja-JP" dirty="0" smtClean="0"/>
              <a:t> GUI interface with UNIX kernel underneath and shells available</a:t>
            </a:r>
          </a:p>
          <a:p>
            <a:pPr lvl="1"/>
            <a:r>
              <a:rPr lang="en-US" altLang="en-US" dirty="0" smtClean="0"/>
              <a:t>Unix and Linux have CLI with optional GUI interfaces (CDE, KDE, GNOME)</a:t>
            </a:r>
          </a:p>
          <a:p>
            <a:pPr lvl="1"/>
            <a:endParaRPr lang="en-US" altLang="en-US" dirty="0" smtClean="0"/>
          </a:p>
        </p:txBody>
      </p:sp>
    </p:spTree>
    <p:extLst>
      <p:ext uri="{BB962C8B-B14F-4D97-AF65-F5344CB8AC3E}">
        <p14:creationId xmlns:p14="http://schemas.microsoft.com/office/powerpoint/2010/main" val="607707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22325" y="182563"/>
            <a:ext cx="8229600" cy="576262"/>
          </a:xfrm>
        </p:spPr>
        <p:txBody>
          <a:bodyPr/>
          <a:lstStyle/>
          <a:p>
            <a:pPr eaLnBrk="1" hangingPunct="1"/>
            <a:r>
              <a:rPr lang="en-US" altLang="en-US" sz="3000" smtClean="0"/>
              <a:t>Touchscreen Interfaces</a:t>
            </a:r>
          </a:p>
        </p:txBody>
      </p:sp>
      <p:sp>
        <p:nvSpPr>
          <p:cNvPr id="11267" name="Rectangle 3"/>
          <p:cNvSpPr>
            <a:spLocks noGrp="1" noChangeArrowheads="1"/>
          </p:cNvSpPr>
          <p:nvPr>
            <p:ph type="body" idx="1"/>
          </p:nvPr>
        </p:nvSpPr>
        <p:spPr>
          <a:xfrm>
            <a:off x="806450" y="1233488"/>
            <a:ext cx="4121150" cy="4530725"/>
          </a:xfrm>
        </p:spPr>
        <p:txBody>
          <a:bodyPr/>
          <a:lstStyle/>
          <a:p>
            <a:pPr>
              <a:buFont typeface="Monotype Sorts" charset="0"/>
              <a:buChar char="n"/>
              <a:defRPr/>
            </a:pPr>
            <a:r>
              <a:rPr lang="en-US" dirty="0" smtClean="0">
                <a:ea typeface="ＭＳ Ｐゴシック" charset="-128"/>
              </a:rPr>
              <a:t>Touchscreen devices require new interfaces</a:t>
            </a:r>
          </a:p>
          <a:p>
            <a:pPr lvl="1">
              <a:buFont typeface="Monotype Sorts" charset="0"/>
              <a:buChar char="l"/>
              <a:defRPr/>
            </a:pPr>
            <a:r>
              <a:rPr lang="en-US" sz="1600" dirty="0" smtClean="0">
                <a:ea typeface="ＭＳ Ｐゴシック" charset="-128"/>
              </a:rPr>
              <a:t>Mouse </a:t>
            </a:r>
            <a:r>
              <a:rPr lang="en-US" sz="1600" dirty="0">
                <a:ea typeface="ＭＳ Ｐゴシック" charset="-128"/>
              </a:rPr>
              <a:t>not possible or not </a:t>
            </a:r>
            <a:r>
              <a:rPr lang="en-US" sz="1600" dirty="0" smtClean="0">
                <a:ea typeface="ＭＳ Ｐゴシック" charset="-128"/>
              </a:rPr>
              <a:t>desired</a:t>
            </a:r>
          </a:p>
          <a:p>
            <a:pPr lvl="1">
              <a:buFont typeface="Monotype Sorts" charset="0"/>
              <a:buChar char="l"/>
              <a:defRPr/>
            </a:pPr>
            <a:r>
              <a:rPr lang="en-US" sz="1600" dirty="0" smtClean="0">
                <a:ea typeface="ＭＳ Ｐゴシック" charset="-128"/>
              </a:rPr>
              <a:t>Actions and selection based on gestures</a:t>
            </a:r>
          </a:p>
          <a:p>
            <a:pPr lvl="1">
              <a:buFont typeface="Monotype Sorts" charset="0"/>
              <a:buChar char="l"/>
              <a:defRPr/>
            </a:pPr>
            <a:r>
              <a:rPr lang="en-US" sz="1600" dirty="0" smtClean="0">
                <a:ea typeface="ＭＳ Ｐゴシック" charset="-128"/>
              </a:rPr>
              <a:t>Virtual keyboard for text entry</a:t>
            </a:r>
          </a:p>
          <a:p>
            <a:pPr>
              <a:buFont typeface="Monotype Sorts" charset="0"/>
              <a:buChar char="l"/>
              <a:defRPr/>
            </a:pPr>
            <a:r>
              <a:rPr lang="en-US" sz="1600" dirty="0" smtClean="0">
                <a:ea typeface="ＭＳ Ｐゴシック" charset="-128"/>
              </a:rPr>
              <a:t>Voice commands.</a:t>
            </a:r>
            <a:endParaRPr lang="en-US" sz="1600" dirty="0">
              <a:ea typeface="ＭＳ Ｐゴシック" charset="-128"/>
            </a:endParaRP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 name="Picture 1"/>
          <p:cNvPicPr>
            <a:picLocks noChangeAspect="1"/>
          </p:cNvPicPr>
          <p:nvPr/>
        </p:nvPicPr>
        <p:blipFill rotWithShape="1">
          <a:blip r:embed="rId3"/>
          <a:srcRect l="40454" t="25622" r="41970" b="23738"/>
          <a:stretch/>
        </p:blipFill>
        <p:spPr>
          <a:xfrm>
            <a:off x="5666510" y="1744961"/>
            <a:ext cx="2479964" cy="4019252"/>
          </a:xfrm>
          <a:prstGeom prst="rect">
            <a:avLst/>
          </a:prstGeom>
        </p:spPr>
      </p:pic>
    </p:spTree>
    <p:extLst>
      <p:ext uri="{BB962C8B-B14F-4D97-AF65-F5344CB8AC3E}">
        <p14:creationId xmlns:p14="http://schemas.microsoft.com/office/powerpoint/2010/main" val="2743510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198438"/>
            <a:ext cx="8229600" cy="576262"/>
          </a:xfrm>
        </p:spPr>
        <p:txBody>
          <a:bodyPr/>
          <a:lstStyle/>
          <a:p>
            <a:pPr eaLnBrk="1" hangingPunct="1"/>
            <a:r>
              <a:rPr lang="en-US" altLang="en-US" smtClean="0"/>
              <a:t>The Mac OS X GUI</a:t>
            </a:r>
          </a:p>
        </p:txBody>
      </p:sp>
      <p:pic>
        <p:nvPicPr>
          <p:cNvPr id="2" name="Picture 1"/>
          <p:cNvPicPr>
            <a:picLocks noChangeAspect="1"/>
          </p:cNvPicPr>
          <p:nvPr/>
        </p:nvPicPr>
        <p:blipFill rotWithShape="1">
          <a:blip r:embed="rId3"/>
          <a:srcRect l="32989" t="37505" r="32795" b="27885"/>
          <a:stretch/>
        </p:blipFill>
        <p:spPr>
          <a:xfrm>
            <a:off x="554182" y="1177636"/>
            <a:ext cx="8035636" cy="4572000"/>
          </a:xfrm>
          <a:prstGeom prst="rect">
            <a:avLst/>
          </a:prstGeom>
        </p:spPr>
      </p:pic>
    </p:spTree>
    <p:extLst>
      <p:ext uri="{BB962C8B-B14F-4D97-AF65-F5344CB8AC3E}">
        <p14:creationId xmlns:p14="http://schemas.microsoft.com/office/powerpoint/2010/main" val="656772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xmlns=""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dirty="0" smtClean="0"/>
              <a:t>System </a:t>
            </a:r>
            <a:r>
              <a:rPr lang="en-US" altLang="en-US" dirty="0"/>
              <a:t>Calls</a:t>
            </a:r>
          </a:p>
        </p:txBody>
      </p:sp>
      <p:sp>
        <p:nvSpPr>
          <p:cNvPr id="29699" name="Rectangle 3">
            <a:extLst>
              <a:ext uri="{FF2B5EF4-FFF2-40B4-BE49-F238E27FC236}">
                <a16:creationId xmlns:a16="http://schemas.microsoft.com/office/drawing/2014/main" xmlns=""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xmlns=""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System Calls</a:t>
            </a:r>
            <a:endParaRPr lang="en-US" dirty="0"/>
          </a:p>
        </p:txBody>
      </p:sp>
      <p:sp>
        <p:nvSpPr>
          <p:cNvPr id="3" name="Content Placeholder 2"/>
          <p:cNvSpPr>
            <a:spLocks noGrp="1"/>
          </p:cNvSpPr>
          <p:nvPr>
            <p:ph idx="1"/>
          </p:nvPr>
        </p:nvSpPr>
        <p:spPr/>
        <p:txBody>
          <a:bodyPr/>
          <a:lstStyle/>
          <a:p>
            <a:r>
              <a:rPr lang="en-GB" sz="2000" b="1" dirty="0" smtClean="0"/>
              <a:t>File Management </a:t>
            </a:r>
            <a:r>
              <a:rPr lang="en-GB" dirty="0" smtClean="0"/>
              <a:t>(open, close, modify, create, delete)</a:t>
            </a:r>
          </a:p>
          <a:p>
            <a:r>
              <a:rPr lang="en-GB" sz="2000" b="1" dirty="0" smtClean="0"/>
              <a:t>Process Control </a:t>
            </a:r>
            <a:r>
              <a:rPr lang="en-GB" dirty="0" smtClean="0"/>
              <a:t>(generate, abort, wait)</a:t>
            </a:r>
          </a:p>
          <a:p>
            <a:r>
              <a:rPr lang="en-GB" sz="2000" b="1" dirty="0" smtClean="0"/>
              <a:t>Device Management </a:t>
            </a:r>
            <a:r>
              <a:rPr lang="en-GB" dirty="0" smtClean="0"/>
              <a:t>(monitor, keyboard, camera, printer)</a:t>
            </a:r>
          </a:p>
          <a:p>
            <a:r>
              <a:rPr lang="en-GB" sz="2000" b="1" dirty="0" smtClean="0"/>
              <a:t>Information management </a:t>
            </a:r>
            <a:r>
              <a:rPr lang="en-GB" dirty="0" smtClean="0"/>
              <a:t>(disk space, process space)</a:t>
            </a:r>
          </a:p>
          <a:p>
            <a:r>
              <a:rPr lang="en-GB" b="1" dirty="0" smtClean="0"/>
              <a:t>Communication</a:t>
            </a:r>
            <a:r>
              <a:rPr lang="en-GB" dirty="0" smtClean="0"/>
              <a:t> (inter process, inter thread, parent child process, IDs, roles, sibling processes)</a:t>
            </a:r>
          </a:p>
          <a:p>
            <a:endParaRPr lang="en-GB" dirty="0" smtClean="0"/>
          </a:p>
        </p:txBody>
      </p:sp>
    </p:spTree>
    <p:extLst>
      <p:ext uri="{BB962C8B-B14F-4D97-AF65-F5344CB8AC3E}">
        <p14:creationId xmlns:p14="http://schemas.microsoft.com/office/powerpoint/2010/main" val="1605334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xmlns=""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xmlns=""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extLst>
      <p:ext uri="{BB962C8B-B14F-4D97-AF65-F5344CB8AC3E}">
        <p14:creationId xmlns:p14="http://schemas.microsoft.com/office/powerpoint/2010/main" val="47022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xmlns=""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xmlns=""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extLst>
      <p:ext uri="{BB962C8B-B14F-4D97-AF65-F5344CB8AC3E}">
        <p14:creationId xmlns:p14="http://schemas.microsoft.com/office/powerpoint/2010/main" val="731042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xmlns=""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xmlns=""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extLst>
      <p:ext uri="{BB962C8B-B14F-4D97-AF65-F5344CB8AC3E}">
        <p14:creationId xmlns:p14="http://schemas.microsoft.com/office/powerpoint/2010/main" val="3287596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xmlns=""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extLst>
      <p:ext uri="{BB962C8B-B14F-4D97-AF65-F5344CB8AC3E}">
        <p14:creationId xmlns:p14="http://schemas.microsoft.com/office/powerpoint/2010/main" val="4009314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sp>
        <p:nvSpPr>
          <p:cNvPr id="3" name="Rectangle 2"/>
          <p:cNvSpPr/>
          <p:nvPr/>
        </p:nvSpPr>
        <p:spPr bwMode="auto">
          <a:xfrm>
            <a:off x="2881746" y="1409701"/>
            <a:ext cx="1690254" cy="55418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Verdana" charset="0"/>
              </a:rPr>
              <a:t>Process</a:t>
            </a:r>
            <a:endParaRPr kumimoji="0" lang="en-US" sz="1800" b="0" i="0" u="none" strike="noStrike" cap="none" normalizeH="0" baseline="0" dirty="0">
              <a:ln>
                <a:noFill/>
              </a:ln>
              <a:solidFill>
                <a:schemeClr val="tx1"/>
              </a:solidFill>
              <a:effectLst/>
              <a:latin typeface="Verdana" charset="0"/>
            </a:endParaRPr>
          </a:p>
        </p:txBody>
      </p:sp>
      <p:sp>
        <p:nvSpPr>
          <p:cNvPr id="6" name="Rectangle 5"/>
          <p:cNvSpPr/>
          <p:nvPr/>
        </p:nvSpPr>
        <p:spPr bwMode="auto">
          <a:xfrm>
            <a:off x="2881746" y="2535382"/>
            <a:ext cx="1690254" cy="55418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Verdana" charset="0"/>
              </a:rPr>
              <a:t>Library Call</a:t>
            </a:r>
            <a:endParaRPr kumimoji="0" lang="en-US" sz="1800" b="0" i="0" u="none" strike="noStrike" cap="none" normalizeH="0" baseline="0" dirty="0">
              <a:ln>
                <a:noFill/>
              </a:ln>
              <a:solidFill>
                <a:schemeClr val="tx1"/>
              </a:solidFill>
              <a:effectLst/>
              <a:latin typeface="Verdana" charset="0"/>
            </a:endParaRPr>
          </a:p>
        </p:txBody>
      </p:sp>
      <p:sp>
        <p:nvSpPr>
          <p:cNvPr id="7" name="Rectangle 6"/>
          <p:cNvSpPr/>
          <p:nvPr/>
        </p:nvSpPr>
        <p:spPr bwMode="auto">
          <a:xfrm>
            <a:off x="2881746" y="3694545"/>
            <a:ext cx="1690254" cy="554181"/>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lang="en-GB" dirty="0" smtClean="0">
                <a:latin typeface="Verdana" charset="0"/>
              </a:rPr>
              <a:t>System</a:t>
            </a:r>
            <a:r>
              <a:rPr kumimoji="0" lang="en-GB" sz="1800" b="0" i="0" u="none" strike="noStrike" cap="none" normalizeH="0" baseline="0" dirty="0" smtClean="0">
                <a:ln>
                  <a:noFill/>
                </a:ln>
                <a:solidFill>
                  <a:schemeClr val="tx1"/>
                </a:solidFill>
                <a:effectLst/>
                <a:latin typeface="Verdana" charset="0"/>
              </a:rPr>
              <a:t> Call</a:t>
            </a:r>
            <a:endParaRPr kumimoji="0" lang="en-US" sz="1800" b="0" i="0" u="none" strike="noStrike" cap="none" normalizeH="0" baseline="0" dirty="0">
              <a:ln>
                <a:noFill/>
              </a:ln>
              <a:solidFill>
                <a:schemeClr val="tx1"/>
              </a:solidFill>
              <a:effectLst/>
              <a:latin typeface="Verdana" charset="0"/>
            </a:endParaRPr>
          </a:p>
        </p:txBody>
      </p:sp>
      <p:sp>
        <p:nvSpPr>
          <p:cNvPr id="4" name="Oval 3"/>
          <p:cNvSpPr/>
          <p:nvPr/>
        </p:nvSpPr>
        <p:spPr bwMode="auto">
          <a:xfrm>
            <a:off x="3726873" y="4698578"/>
            <a:ext cx="1741054" cy="1597891"/>
          </a:xfrm>
          <a:prstGeom prst="ellipse">
            <a:avLst/>
          </a:prstGeom>
          <a:solidFill>
            <a:srgbClr val="CCFF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Verdana" charset="0"/>
              </a:rPr>
              <a:t>Kernel </a:t>
            </a:r>
          </a:p>
          <a:p>
            <a:pPr marL="0" marR="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Verdana" charset="0"/>
              </a:rPr>
              <a:t>Code/</a:t>
            </a:r>
            <a:r>
              <a:rPr kumimoji="0" lang="en-GB" sz="1800" b="0" i="0" u="none" strike="noStrike" cap="none" normalizeH="0" dirty="0" smtClean="0">
                <a:ln>
                  <a:noFill/>
                </a:ln>
                <a:solidFill>
                  <a:schemeClr val="tx1"/>
                </a:solidFill>
                <a:effectLst/>
                <a:latin typeface="Verdana"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dirty="0" smtClean="0">
                <a:ln>
                  <a:noFill/>
                </a:ln>
                <a:solidFill>
                  <a:schemeClr val="tx1"/>
                </a:solidFill>
                <a:effectLst/>
                <a:latin typeface="Verdana" charset="0"/>
              </a:rPr>
              <a:t>Process</a:t>
            </a:r>
          </a:p>
        </p:txBody>
      </p:sp>
      <p:pic>
        <p:nvPicPr>
          <p:cNvPr id="5" name="Picture 4"/>
          <p:cNvPicPr>
            <a:picLocks noChangeAspect="1"/>
          </p:cNvPicPr>
          <p:nvPr/>
        </p:nvPicPr>
        <p:blipFill rotWithShape="1">
          <a:blip r:embed="rId3"/>
          <a:srcRect l="15455" t="14659" r="16363" b="3371"/>
          <a:stretch/>
        </p:blipFill>
        <p:spPr>
          <a:xfrm>
            <a:off x="6114472" y="2994468"/>
            <a:ext cx="2438400" cy="1954333"/>
          </a:xfrm>
          <a:prstGeom prst="rect">
            <a:avLst/>
          </a:prstGeom>
        </p:spPr>
      </p:pic>
      <p:cxnSp>
        <p:nvCxnSpPr>
          <p:cNvPr id="9" name="Straight Arrow Connector 8"/>
          <p:cNvCxnSpPr>
            <a:stCxn id="3" idx="2"/>
            <a:endCxn id="6" idx="0"/>
          </p:cNvCxnSpPr>
          <p:nvPr/>
        </p:nvCxnSpPr>
        <p:spPr bwMode="auto">
          <a:xfrm>
            <a:off x="3726873" y="1963882"/>
            <a:ext cx="0" cy="5715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a:stCxn id="6" idx="2"/>
            <a:endCxn id="7" idx="0"/>
          </p:cNvCxnSpPr>
          <p:nvPr/>
        </p:nvCxnSpPr>
        <p:spPr bwMode="auto">
          <a:xfrm>
            <a:off x="3726873" y="3089563"/>
            <a:ext cx="0" cy="6049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Curved Connector 19"/>
          <p:cNvCxnSpPr>
            <a:stCxn id="5" idx="0"/>
            <a:endCxn id="3" idx="3"/>
          </p:cNvCxnSpPr>
          <p:nvPr/>
        </p:nvCxnSpPr>
        <p:spPr bwMode="auto">
          <a:xfrm rot="16200000" flipV="1">
            <a:off x="5298998" y="959794"/>
            <a:ext cx="1307676" cy="2761672"/>
          </a:xfrm>
          <a:prstGeom prst="curved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2" name="Curved Connector 21"/>
          <p:cNvCxnSpPr>
            <a:stCxn id="4" idx="5"/>
            <a:endCxn id="5" idx="2"/>
          </p:cNvCxnSpPr>
          <p:nvPr/>
        </p:nvCxnSpPr>
        <p:spPr bwMode="auto">
          <a:xfrm rot="5400000" flipH="1" flipV="1">
            <a:off x="5716483" y="4445274"/>
            <a:ext cx="1113662" cy="2120716"/>
          </a:xfrm>
          <a:prstGeom prst="curvedConnector3">
            <a:avLst>
              <a:gd name="adj1" fmla="val -41539"/>
            </a:avLst>
          </a:prstGeom>
          <a:solidFill>
            <a:schemeClr val="accent1"/>
          </a:solidFill>
          <a:ln w="9525" cap="flat" cmpd="sng" algn="ctr">
            <a:solidFill>
              <a:schemeClr val="tx1"/>
            </a:solidFill>
            <a:prstDash val="solid"/>
            <a:round/>
            <a:headEnd type="none" w="med" len="med"/>
            <a:tailEnd type="triangle"/>
          </a:ln>
          <a:effectLst/>
        </p:spPr>
      </p:cxnSp>
      <p:cxnSp>
        <p:nvCxnSpPr>
          <p:cNvPr id="24" name="Curved Connector 23"/>
          <p:cNvCxnSpPr>
            <a:stCxn id="7" idx="2"/>
            <a:endCxn id="4" idx="1"/>
          </p:cNvCxnSpPr>
          <p:nvPr/>
        </p:nvCxnSpPr>
        <p:spPr bwMode="auto">
          <a:xfrm rot="16200000" flipH="1">
            <a:off x="3512429" y="4463169"/>
            <a:ext cx="683858" cy="254971"/>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25" name="TextBox 24"/>
          <p:cNvSpPr txBox="1"/>
          <p:nvPr/>
        </p:nvSpPr>
        <p:spPr>
          <a:xfrm>
            <a:off x="711200" y="2170545"/>
            <a:ext cx="1644073" cy="3139321"/>
          </a:xfrm>
          <a:prstGeom prst="rect">
            <a:avLst/>
          </a:prstGeom>
          <a:noFill/>
        </p:spPr>
        <p:txBody>
          <a:bodyPr wrap="square" rtlCol="0">
            <a:spAutoFit/>
          </a:bodyPr>
          <a:lstStyle/>
          <a:p>
            <a:r>
              <a:rPr lang="en-GB" dirty="0" smtClean="0"/>
              <a:t>User Mode</a:t>
            </a:r>
          </a:p>
          <a:p>
            <a:endParaRPr lang="en-GB" dirty="0"/>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endParaRPr lang="en-GB" dirty="0"/>
          </a:p>
          <a:p>
            <a:r>
              <a:rPr lang="en-GB" dirty="0" smtClean="0"/>
              <a:t>Kernel Mode</a:t>
            </a:r>
            <a:endParaRPr lang="en-US" dirty="0"/>
          </a:p>
        </p:txBody>
      </p:sp>
      <p:sp>
        <p:nvSpPr>
          <p:cNvPr id="26" name="Left Brace 25"/>
          <p:cNvSpPr/>
          <p:nvPr/>
        </p:nvSpPr>
        <p:spPr bwMode="auto">
          <a:xfrm>
            <a:off x="2507673" y="1570182"/>
            <a:ext cx="189345" cy="1625600"/>
          </a:xfrm>
          <a:prstGeom prst="lef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9" name="Left Brace 28"/>
          <p:cNvSpPr/>
          <p:nvPr/>
        </p:nvSpPr>
        <p:spPr bwMode="auto">
          <a:xfrm>
            <a:off x="2461490" y="3978564"/>
            <a:ext cx="189345" cy="1625600"/>
          </a:xfrm>
          <a:prstGeom prst="lef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7" name="TextBox 26"/>
          <p:cNvSpPr txBox="1"/>
          <p:nvPr/>
        </p:nvSpPr>
        <p:spPr>
          <a:xfrm>
            <a:off x="4054764" y="3235037"/>
            <a:ext cx="772206" cy="369332"/>
          </a:xfrm>
          <a:prstGeom prst="rect">
            <a:avLst/>
          </a:prstGeom>
          <a:noFill/>
        </p:spPr>
        <p:txBody>
          <a:bodyPr wrap="square" rtlCol="0">
            <a:spAutoFit/>
          </a:bodyPr>
          <a:lstStyle/>
          <a:p>
            <a:r>
              <a:rPr lang="en-GB" dirty="0" smtClean="0"/>
              <a:t>Trap</a:t>
            </a:r>
            <a:endParaRPr lang="en-US" dirty="0"/>
          </a:p>
        </p:txBody>
      </p:sp>
      <p:sp>
        <p:nvSpPr>
          <p:cNvPr id="28" name="TextBox 27"/>
          <p:cNvSpPr txBox="1"/>
          <p:nvPr/>
        </p:nvSpPr>
        <p:spPr>
          <a:xfrm>
            <a:off x="7572846" y="5097430"/>
            <a:ext cx="1246909" cy="646331"/>
          </a:xfrm>
          <a:prstGeom prst="rect">
            <a:avLst/>
          </a:prstGeom>
          <a:noFill/>
        </p:spPr>
        <p:txBody>
          <a:bodyPr wrap="square" rtlCol="0">
            <a:spAutoFit/>
          </a:bodyPr>
          <a:lstStyle/>
          <a:p>
            <a:r>
              <a:rPr lang="en-GB" dirty="0" smtClean="0"/>
              <a:t>Dispatch Table</a:t>
            </a:r>
            <a:endParaRPr lang="en-US" dirty="0"/>
          </a:p>
        </p:txBody>
      </p:sp>
      <p:sp>
        <p:nvSpPr>
          <p:cNvPr id="30" name="TextBox 29"/>
          <p:cNvSpPr txBox="1"/>
          <p:nvPr/>
        </p:nvSpPr>
        <p:spPr>
          <a:xfrm>
            <a:off x="6114472" y="1487269"/>
            <a:ext cx="2396837" cy="646331"/>
          </a:xfrm>
          <a:prstGeom prst="rect">
            <a:avLst/>
          </a:prstGeom>
          <a:noFill/>
        </p:spPr>
        <p:txBody>
          <a:bodyPr wrap="square" rtlCol="0">
            <a:spAutoFit/>
          </a:bodyPr>
          <a:lstStyle/>
          <a:p>
            <a:pPr algn="ctr"/>
            <a:r>
              <a:rPr lang="en-GB" dirty="0" smtClean="0"/>
              <a:t>Rest of the user/ library code</a:t>
            </a:r>
            <a:endParaRPr lang="en-US" dirty="0"/>
          </a:p>
        </p:txBody>
      </p:sp>
    </p:spTree>
    <p:extLst>
      <p:ext uri="{BB962C8B-B14F-4D97-AF65-F5344CB8AC3E}">
        <p14:creationId xmlns:p14="http://schemas.microsoft.com/office/powerpoint/2010/main" val="28960738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smtClean="0"/>
              <a:t>Agenda</a:t>
            </a:r>
            <a:endParaRPr lang="en-US" altLang="en-US" sz="3000" dirty="0"/>
          </a:p>
        </p:txBody>
      </p:sp>
      <p:sp>
        <p:nvSpPr>
          <p:cNvPr id="7171" name="Rectangle 3">
            <a:extLst>
              <a:ext uri="{FF2B5EF4-FFF2-40B4-BE49-F238E27FC236}">
                <a16:creationId xmlns:a16="http://schemas.microsoft.com/office/drawing/2014/main" xmlns="" id="{B1102DF7-4A96-4DB4-93EE-EFEEB0DC39AF}"/>
              </a:ext>
            </a:extLst>
          </p:cNvPr>
          <p:cNvSpPr>
            <a:spLocks noGrp="1" noChangeArrowheads="1"/>
          </p:cNvSpPr>
          <p:nvPr>
            <p:ph type="body" idx="1"/>
          </p:nvPr>
        </p:nvSpPr>
        <p:spPr>
          <a:xfrm>
            <a:off x="854075" y="1141468"/>
            <a:ext cx="7618413" cy="4530725"/>
          </a:xfrm>
        </p:spPr>
        <p:txBody>
          <a:bodyPr/>
          <a:lstStyle/>
          <a:p>
            <a:r>
              <a:rPr lang="en-GB" altLang="en-US" dirty="0" smtClean="0"/>
              <a:t>Recap of previous lecture</a:t>
            </a:r>
            <a:endParaRPr lang="en-US" altLang="en-US" dirty="0" smtClean="0"/>
          </a:p>
          <a:p>
            <a:r>
              <a:rPr lang="en-US" altLang="en-US" dirty="0" smtClean="0"/>
              <a:t>Operating </a:t>
            </a:r>
            <a:r>
              <a:rPr lang="en-US" altLang="en-US" dirty="0"/>
              <a:t>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a:t>
            </a:r>
            <a:r>
              <a:rPr lang="en-US" altLang="en-US" dirty="0" smtClean="0"/>
              <a:t>Loaders</a:t>
            </a:r>
          </a:p>
          <a:p>
            <a:r>
              <a:rPr lang="en-GB" altLang="en-US" dirty="0" smtClean="0"/>
              <a:t>I/O, CPU and Memory Protection</a:t>
            </a:r>
            <a:endParaRPr lang="en-US" altLang="en-US" dirty="0"/>
          </a:p>
          <a:p>
            <a:r>
              <a:rPr lang="en-US" altLang="en-US" dirty="0"/>
              <a:t>Why Applications are Operating System Specific</a:t>
            </a:r>
          </a:p>
          <a:p>
            <a:r>
              <a:rPr lang="en-US" altLang="en-US" dirty="0"/>
              <a:t>Design and </a:t>
            </a:r>
            <a:r>
              <a:rPr lang="en-US" altLang="en-US" dirty="0" smtClean="0"/>
              <a:t>Implementation of OS</a:t>
            </a:r>
            <a:endParaRPr lang="en-US" altLang="en-US" dirty="0"/>
          </a:p>
          <a:p>
            <a:r>
              <a:rPr lang="en-US" altLang="en-US" dirty="0"/>
              <a:t>Operating System </a:t>
            </a:r>
            <a:r>
              <a:rPr lang="en-US" altLang="en-US" dirty="0" smtClean="0"/>
              <a:t>Structures</a:t>
            </a:r>
            <a:endParaRPr lang="en-US" altLang="en-US" dirty="0"/>
          </a:p>
          <a:p>
            <a:r>
              <a:rPr lang="en-US" altLang="en-US" dirty="0"/>
              <a:t>Building and Booting an Operating System</a:t>
            </a:r>
          </a:p>
          <a:p>
            <a:r>
              <a:rPr lang="en-US" altLang="en-US" dirty="0"/>
              <a:t>Operating System </a:t>
            </a:r>
            <a:r>
              <a:rPr lang="en-US" altLang="en-US" dirty="0" smtClean="0"/>
              <a:t>Debugging</a:t>
            </a:r>
          </a:p>
          <a:p>
            <a:r>
              <a:rPr lang="en-GB" altLang="en-US" dirty="0" smtClean="0"/>
              <a:t>Recap of the Lecture</a:t>
            </a:r>
            <a:endParaRPr lang="en-US" altLang="en-US" dirty="0"/>
          </a:p>
          <a:p>
            <a:endParaRPr lang="en-US" altLang="en-US" dirty="0"/>
          </a:p>
          <a:p>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xmlns=""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xmlns=""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xmlns=""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692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xmlns=""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xmlns=""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7866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xmlns=""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404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xmlns=""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xmlns=""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xmlns=""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xmlns=""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1942292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xmlns=""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4260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xmlns=""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t>
            </a:r>
            <a:r>
              <a:rPr lang="en-US" altLang="en-US" dirty="0" smtClean="0"/>
              <a:t>associated </a:t>
            </a:r>
            <a:r>
              <a:rPr lang="en-US" altLang="en-US" dirty="0"/>
              <a:t>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a:t>
            </a:r>
            <a:r>
              <a:rPr lang="en-US" altLang="en-US" dirty="0" smtClean="0"/>
              <a:t>OS </a:t>
            </a:r>
            <a:r>
              <a:rPr lang="en-US" altLang="en-US" dirty="0"/>
              <a:t>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xmlns=""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xmlns=""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41288"/>
            <a:ext cx="8229600" cy="576262"/>
          </a:xfrm>
        </p:spPr>
        <p:txBody>
          <a:bodyPr/>
          <a:lstStyle/>
          <a:p>
            <a:r>
              <a:rPr lang="en-US" altLang="en-US" smtClean="0"/>
              <a:t>Example: MS-DOS</a:t>
            </a:r>
          </a:p>
        </p:txBody>
      </p:sp>
      <p:sp>
        <p:nvSpPr>
          <p:cNvPr id="28675" name="Content Placeholder 2"/>
          <p:cNvSpPr>
            <a:spLocks noGrp="1"/>
          </p:cNvSpPr>
          <p:nvPr>
            <p:ph idx="1"/>
          </p:nvPr>
        </p:nvSpPr>
        <p:spPr>
          <a:xfrm>
            <a:off x="806450" y="1233488"/>
            <a:ext cx="3525838" cy="4594225"/>
          </a:xfrm>
        </p:spPr>
        <p:txBody>
          <a:bodyPr/>
          <a:lstStyle/>
          <a:p>
            <a:r>
              <a:rPr lang="en-US" altLang="en-US" smtClean="0"/>
              <a:t>Single-tasking</a:t>
            </a:r>
          </a:p>
          <a:p>
            <a:r>
              <a:rPr lang="en-US" altLang="en-US" smtClean="0"/>
              <a:t>Shell invoked when system booted</a:t>
            </a:r>
          </a:p>
          <a:p>
            <a:r>
              <a:rPr lang="en-US" altLang="en-US" smtClean="0"/>
              <a:t>Simple method to run program</a:t>
            </a:r>
          </a:p>
          <a:p>
            <a:pPr lvl="1"/>
            <a:r>
              <a:rPr lang="en-US" altLang="en-US" smtClean="0"/>
              <a:t>No process created</a:t>
            </a:r>
          </a:p>
          <a:p>
            <a:r>
              <a:rPr lang="en-US" altLang="en-US" smtClean="0"/>
              <a:t>Single memory space</a:t>
            </a:r>
          </a:p>
          <a:p>
            <a:r>
              <a:rPr lang="en-US" altLang="en-US" smtClean="0"/>
              <a:t>Loads program into memory, overwriting all but the kernel</a:t>
            </a:r>
          </a:p>
          <a:p>
            <a:r>
              <a:rPr lang="en-US" altLang="en-US" smtClean="0"/>
              <a:t>Program exit -&gt; shell reloaded</a:t>
            </a:r>
          </a:p>
        </p:txBody>
      </p:sp>
      <p:pic>
        <p:nvPicPr>
          <p:cNvPr id="28676" name="Picture 9"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1704975"/>
            <a:ext cx="4127500"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5"/>
          <p:cNvSpPr>
            <a:spLocks noChangeArrowheads="1"/>
          </p:cNvSpPr>
          <p:nvPr/>
        </p:nvSpPr>
        <p:spPr bwMode="auto">
          <a:xfrm>
            <a:off x="4397375" y="5307013"/>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buClr>
                <a:srgbClr val="993300"/>
              </a:buClr>
              <a:buSzPct val="90000"/>
              <a:buFont typeface="Monotype Sorts" pitchFamily="-84" charset="2"/>
              <a:buNone/>
            </a:pPr>
            <a:r>
              <a:rPr kumimoji="1" lang="en-US" altLang="en-US">
                <a:latin typeface="Helvetica" panose="020B0604020202020204" pitchFamily="34" charset="0"/>
              </a:rPr>
              <a:t>At system startup          running a program</a:t>
            </a:r>
          </a:p>
          <a:p>
            <a:pPr>
              <a:spcBef>
                <a:spcPct val="50000"/>
              </a:spcBef>
              <a:buClr>
                <a:srgbClr val="993300"/>
              </a:buClr>
              <a:buSzPct val="90000"/>
              <a:buFont typeface="Monotype Sorts" pitchFamily="-84" charset="2"/>
              <a:buNone/>
            </a:pPr>
            <a:endParaRPr kumimoji="1" lang="en-US" altLang="en-US">
              <a:latin typeface="Helvetica" panose="020B0604020202020204" pitchFamily="34" charset="0"/>
            </a:endParaRPr>
          </a:p>
        </p:txBody>
      </p:sp>
    </p:spTree>
    <p:extLst>
      <p:ext uri="{BB962C8B-B14F-4D97-AF65-F5344CB8AC3E}">
        <p14:creationId xmlns:p14="http://schemas.microsoft.com/office/powerpoint/2010/main" val="26804019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xmlns=""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xmlns=""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xmlns=""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xmlns=""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xmlns=""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xmlns=""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xmlns=""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xmlns=""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xmlns=""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xmlns="" id="{AA46F960-9F83-4DB3-8C85-8EB4B59F58C6}"/>
              </a:ext>
            </a:extLst>
          </p:cNvPr>
          <p:cNvSpPr>
            <a:spLocks noGrp="1" noChangeArrowheads="1"/>
          </p:cNvSpPr>
          <p:nvPr>
            <p:ph type="body" idx="1"/>
          </p:nvPr>
        </p:nvSpPr>
        <p:spPr>
          <a:xfrm>
            <a:off x="811213" y="1122363"/>
            <a:ext cx="7707312" cy="4683125"/>
          </a:xfrm>
        </p:spPr>
        <p:txBody>
          <a:bodyPr/>
          <a:lstStyle/>
          <a:p>
            <a:r>
              <a:rPr lang="en-US" altLang="en-US" dirty="0"/>
              <a:t>System programs provide a convenient environment for program development and execution.  They can be divided into:</a:t>
            </a:r>
          </a:p>
          <a:p>
            <a:pPr lvl="1"/>
            <a:r>
              <a:rPr lang="en-US" altLang="en-US" dirty="0"/>
              <a:t>File manipulation </a:t>
            </a:r>
          </a:p>
          <a:p>
            <a:pPr lvl="1"/>
            <a:r>
              <a:rPr lang="en-US" altLang="en-US" dirty="0"/>
              <a:t>Status information sometimes stored in a file</a:t>
            </a:r>
          </a:p>
          <a:p>
            <a:pPr lvl="1"/>
            <a:r>
              <a:rPr lang="en-US" altLang="en-US" dirty="0"/>
              <a:t>Programming language support</a:t>
            </a:r>
          </a:p>
          <a:p>
            <a:pPr lvl="1"/>
            <a:r>
              <a:rPr lang="en-US" altLang="en-US" dirty="0"/>
              <a:t>Program loading and execution</a:t>
            </a:r>
          </a:p>
          <a:p>
            <a:pPr lvl="1"/>
            <a:r>
              <a:rPr lang="en-US" altLang="en-US" dirty="0"/>
              <a:t>Communications</a:t>
            </a:r>
          </a:p>
          <a:p>
            <a:pPr lvl="1"/>
            <a:r>
              <a:rPr lang="en-US" altLang="en-US" dirty="0"/>
              <a:t>Background services</a:t>
            </a:r>
          </a:p>
          <a:p>
            <a:pPr lvl="1"/>
            <a:r>
              <a:rPr lang="en-US" altLang="en-US" dirty="0"/>
              <a:t>Application programs</a:t>
            </a:r>
          </a:p>
          <a:p>
            <a:r>
              <a:rPr lang="en-US" altLang="en-US" dirty="0"/>
              <a:t>Most users</a:t>
            </a:r>
            <a:r>
              <a:rPr lang="ja-JP" altLang="en-US" dirty="0"/>
              <a:t>’</a:t>
            </a:r>
            <a:r>
              <a:rPr lang="en-US" altLang="ja-JP" dirty="0"/>
              <a:t> view of the operation system is defined by system programs, not the actual system calls</a:t>
            </a:r>
            <a:endParaRPr lang="en-US"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xmlns=""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xmlns=""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xmlns=""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xmlns=""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xmlns=""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xmlns=""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xmlns=""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xmlns=""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xmlns=""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xmlns=""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xmlns=""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xmlns=""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I/O, CPU and Memory Protection</a:t>
            </a:r>
            <a:endParaRPr lang="en-US" dirty="0"/>
          </a:p>
        </p:txBody>
      </p:sp>
      <p:sp>
        <p:nvSpPr>
          <p:cNvPr id="3" name="Content Placeholder 2"/>
          <p:cNvSpPr>
            <a:spLocks noGrp="1"/>
          </p:cNvSpPr>
          <p:nvPr>
            <p:ph idx="1"/>
          </p:nvPr>
        </p:nvSpPr>
        <p:spPr/>
        <p:txBody>
          <a:bodyPr/>
          <a:lstStyle/>
          <a:p>
            <a:r>
              <a:rPr lang="en-GB" dirty="0" smtClean="0"/>
              <a:t>A crucial job in multiuser systems</a:t>
            </a:r>
            <a:endParaRPr lang="en-US" dirty="0"/>
          </a:p>
          <a:p>
            <a:r>
              <a:rPr lang="en-GB" dirty="0" smtClean="0"/>
              <a:t>Protection is the first and foremost requirement in multiuser systems</a:t>
            </a:r>
            <a:endParaRPr lang="en-US" dirty="0"/>
          </a:p>
          <a:p>
            <a:r>
              <a:rPr lang="en-GB" dirty="0" smtClean="0"/>
              <a:t>Multiple users call for I/O</a:t>
            </a:r>
          </a:p>
          <a:p>
            <a:r>
              <a:rPr lang="en-GB" dirty="0" smtClean="0"/>
              <a:t>Multiple users call for memory</a:t>
            </a:r>
          </a:p>
          <a:p>
            <a:r>
              <a:rPr lang="en-GB" dirty="0" smtClean="0"/>
              <a:t>Memory allocation and de-allocation</a:t>
            </a:r>
          </a:p>
          <a:p>
            <a:r>
              <a:rPr lang="en-GB" dirty="0" smtClean="0"/>
              <a:t>Shared resources</a:t>
            </a:r>
            <a:endParaRPr lang="en-US" dirty="0"/>
          </a:p>
        </p:txBody>
      </p:sp>
    </p:spTree>
    <p:extLst>
      <p:ext uri="{BB962C8B-B14F-4D97-AF65-F5344CB8AC3E}">
        <p14:creationId xmlns:p14="http://schemas.microsoft.com/office/powerpoint/2010/main" val="41093195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I/O Protection</a:t>
            </a:r>
            <a:endParaRPr lang="en-US" dirty="0"/>
          </a:p>
        </p:txBody>
      </p:sp>
      <p:sp>
        <p:nvSpPr>
          <p:cNvPr id="3" name="Content Placeholder 2"/>
          <p:cNvSpPr>
            <a:spLocks noGrp="1"/>
          </p:cNvSpPr>
          <p:nvPr>
            <p:ph idx="1"/>
          </p:nvPr>
        </p:nvSpPr>
        <p:spPr/>
        <p:txBody>
          <a:bodyPr/>
          <a:lstStyle/>
          <a:p>
            <a:r>
              <a:rPr lang="en-GB" b="1" dirty="0" smtClean="0"/>
              <a:t>Dual Mode OS: </a:t>
            </a:r>
            <a:r>
              <a:rPr lang="en-GB" dirty="0" smtClean="0"/>
              <a:t>(CPU maintains a hardware mode bit)</a:t>
            </a:r>
          </a:p>
          <a:p>
            <a:r>
              <a:rPr lang="en-GB" b="1" dirty="0" smtClean="0"/>
              <a:t>User mode: </a:t>
            </a:r>
            <a:r>
              <a:rPr lang="en-GB" dirty="0" smtClean="0"/>
              <a:t>Runs only user applications </a:t>
            </a:r>
          </a:p>
          <a:p>
            <a:pPr lvl="4"/>
            <a:r>
              <a:rPr lang="en-GB" dirty="0" smtClean="0"/>
              <a:t>Does not access I/O</a:t>
            </a:r>
          </a:p>
          <a:p>
            <a:r>
              <a:rPr lang="en-GB" b="1" dirty="0" smtClean="0"/>
              <a:t>System mode:</a:t>
            </a:r>
          </a:p>
          <a:p>
            <a:pPr lvl="4"/>
            <a:r>
              <a:rPr lang="en-GB" dirty="0" smtClean="0"/>
              <a:t>Look for permissions in Kernel</a:t>
            </a:r>
          </a:p>
          <a:p>
            <a:pPr lvl="4"/>
            <a:r>
              <a:rPr lang="en-GB" dirty="0" smtClean="0"/>
              <a:t>Kernel/ privileged instructions only</a:t>
            </a:r>
          </a:p>
          <a:p>
            <a:pPr lvl="4"/>
            <a:r>
              <a:rPr lang="en-GB" dirty="0" smtClean="0"/>
              <a:t>APIs are used to make the system calls</a:t>
            </a:r>
          </a:p>
        </p:txBody>
      </p:sp>
    </p:spTree>
    <p:extLst>
      <p:ext uri="{BB962C8B-B14F-4D97-AF65-F5344CB8AC3E}">
        <p14:creationId xmlns:p14="http://schemas.microsoft.com/office/powerpoint/2010/main" val="1937700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xmlns="" id="{4273FD5E-1C82-4A27-94EC-32DCB0EF2F72}"/>
              </a:ext>
            </a:extLst>
          </p:cNvPr>
          <p:cNvSpPr>
            <a:spLocks noGrp="1" noChangeArrowheads="1"/>
          </p:cNvSpPr>
          <p:nvPr>
            <p:ph type="body" idx="1"/>
          </p:nvPr>
        </p:nvSpPr>
        <p:spPr>
          <a:xfrm>
            <a:off x="846138" y="934361"/>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a:t>
            </a:r>
            <a:r>
              <a:rPr lang="en-US" altLang="en-US" b="1" dirty="0" smtClean="0">
                <a:solidFill>
                  <a:srgbClr val="C00000"/>
                </a:solidFill>
              </a:rPr>
              <a:t>User</a:t>
            </a:r>
            <a:r>
              <a:rPr lang="en-US" altLang="en-US" b="1" dirty="0">
                <a:solidFill>
                  <a:srgbClr val="C00000"/>
                </a:solidFill>
              </a:rPr>
              <a:t>:</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smtClean="0">
                <a:solidFill>
                  <a:srgbClr val="006699"/>
                </a:solidFill>
                <a:latin typeface="+mj-lt"/>
              </a:rPr>
              <a:t>CLI/CUI</a:t>
            </a:r>
            <a:r>
              <a:rPr lang="en-US" altLang="en-US" dirty="0" smtClean="0"/>
              <a:t>)</a:t>
            </a:r>
            <a:r>
              <a:rPr lang="en-US" altLang="en-US" dirty="0" smtClean="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r>
              <a:rPr lang="en-US" altLang="en-US" dirty="0" smtClean="0"/>
              <a:t>). To run user processes provide </a:t>
            </a:r>
            <a:r>
              <a:rPr lang="en-US" altLang="en-US" b="1" dirty="0">
                <a:solidFill>
                  <a:srgbClr val="006699"/>
                </a:solidFill>
                <a:latin typeface="+mj-lt"/>
              </a:rPr>
              <a:t>APIs</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hapter 8: Memory Management Strategies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l="19712" t="25187" r="14663" b="28502"/>
          <a:stretch/>
        </p:blipFill>
        <p:spPr bwMode="auto">
          <a:xfrm>
            <a:off x="2244725" y="3906982"/>
            <a:ext cx="4851399" cy="25677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Memory Protection</a:t>
            </a:r>
            <a:endParaRPr lang="en-US" dirty="0"/>
          </a:p>
        </p:txBody>
      </p:sp>
      <p:sp>
        <p:nvSpPr>
          <p:cNvPr id="3" name="Content Placeholder 2"/>
          <p:cNvSpPr>
            <a:spLocks noGrp="1"/>
          </p:cNvSpPr>
          <p:nvPr>
            <p:ph idx="1"/>
          </p:nvPr>
        </p:nvSpPr>
        <p:spPr/>
        <p:txBody>
          <a:bodyPr/>
          <a:lstStyle/>
          <a:p>
            <a:r>
              <a:rPr lang="en-GB" b="1" dirty="0" smtClean="0"/>
              <a:t>Process Address Space: </a:t>
            </a:r>
          </a:p>
          <a:p>
            <a:pPr lvl="4"/>
            <a:r>
              <a:rPr lang="en-GB" dirty="0" smtClean="0"/>
              <a:t>Main memory association with a process</a:t>
            </a:r>
          </a:p>
          <a:p>
            <a:pPr lvl="4"/>
            <a:r>
              <a:rPr lang="en-GB" dirty="0" smtClean="0"/>
              <a:t>Size of the process execution (segmentation error)</a:t>
            </a:r>
          </a:p>
          <a:p>
            <a:pPr lvl="4"/>
            <a:endParaRPr lang="en-GB" b="1" dirty="0" smtClean="0"/>
          </a:p>
          <a:p>
            <a:r>
              <a:rPr lang="en-GB" b="1" dirty="0" smtClean="0"/>
              <a:t>Main memory Address Space: </a:t>
            </a:r>
            <a:endParaRPr lang="en-GB" dirty="0" smtClean="0"/>
          </a:p>
          <a:p>
            <a:pPr lvl="4"/>
            <a:r>
              <a:rPr lang="en-GB" sz="1600" b="1" dirty="0" smtClean="0"/>
              <a:t>Base Register: </a:t>
            </a:r>
            <a:r>
              <a:rPr lang="en-GB" sz="1600" dirty="0" smtClean="0"/>
              <a:t>Initial memory space, smallest legal address</a:t>
            </a:r>
          </a:p>
          <a:p>
            <a:pPr lvl="4"/>
            <a:r>
              <a:rPr lang="en-GB" sz="1600" b="1" dirty="0" smtClean="0"/>
              <a:t>Limit Register: </a:t>
            </a:r>
            <a:r>
              <a:rPr lang="en-GB" sz="1600" dirty="0" smtClean="0"/>
              <a:t>size of the process range in memory space</a:t>
            </a:r>
          </a:p>
        </p:txBody>
      </p:sp>
    </p:spTree>
    <p:extLst>
      <p:ext uri="{BB962C8B-B14F-4D97-AF65-F5344CB8AC3E}">
        <p14:creationId xmlns:p14="http://schemas.microsoft.com/office/powerpoint/2010/main" val="32168279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609600" y="290276"/>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r>
              <a:rPr lang="en-GB" kern="0" dirty="0" smtClean="0"/>
              <a:t>Memory Protection</a:t>
            </a:r>
            <a:endParaRPr lang="en-US" kern="0" dirty="0"/>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2406"/>
          <a:stretch/>
        </p:blipFill>
        <p:spPr bwMode="auto">
          <a:xfrm>
            <a:off x="2645925" y="1409330"/>
            <a:ext cx="2183995"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407270" y="1517516"/>
            <a:ext cx="1238655" cy="4185761"/>
          </a:xfrm>
          <a:prstGeom prst="rect">
            <a:avLst/>
          </a:prstGeom>
          <a:noFill/>
        </p:spPr>
        <p:txBody>
          <a:bodyPr wrap="square" rtlCol="0">
            <a:spAutoFit/>
          </a:bodyPr>
          <a:lstStyle/>
          <a:p>
            <a:pPr algn="r"/>
            <a:r>
              <a:rPr lang="en-GB" sz="1400" dirty="0" smtClean="0"/>
              <a:t>0</a:t>
            </a:r>
          </a:p>
          <a:p>
            <a:pPr algn="r"/>
            <a:endParaRPr lang="en-GB" sz="1400" dirty="0" smtClean="0"/>
          </a:p>
          <a:p>
            <a:pPr algn="r"/>
            <a:endParaRPr lang="en-GB" sz="1400" dirty="0"/>
          </a:p>
          <a:p>
            <a:pPr algn="r"/>
            <a:r>
              <a:rPr lang="en-GB" sz="1400" dirty="0" smtClean="0"/>
              <a:t>256000</a:t>
            </a:r>
          </a:p>
          <a:p>
            <a:pPr algn="r"/>
            <a:endParaRPr lang="en-GB" sz="1400" dirty="0"/>
          </a:p>
          <a:p>
            <a:pPr algn="r"/>
            <a:endParaRPr lang="en-GB" sz="1400" dirty="0" smtClean="0"/>
          </a:p>
          <a:p>
            <a:pPr algn="r"/>
            <a:endParaRPr lang="en-GB" sz="1400" dirty="0"/>
          </a:p>
          <a:p>
            <a:pPr algn="r"/>
            <a:r>
              <a:rPr lang="en-GB" sz="1400" dirty="0" smtClean="0"/>
              <a:t>300040</a:t>
            </a:r>
          </a:p>
          <a:p>
            <a:pPr algn="r"/>
            <a:endParaRPr lang="en-GB" sz="1400" dirty="0"/>
          </a:p>
          <a:p>
            <a:pPr algn="r"/>
            <a:endParaRPr lang="en-GB" sz="1400" dirty="0" smtClean="0"/>
          </a:p>
          <a:p>
            <a:pPr algn="r"/>
            <a:endParaRPr lang="en-GB" sz="1400" dirty="0"/>
          </a:p>
          <a:p>
            <a:pPr algn="r"/>
            <a:r>
              <a:rPr lang="en-GB" sz="1400" dirty="0" smtClean="0"/>
              <a:t>420940</a:t>
            </a:r>
          </a:p>
          <a:p>
            <a:pPr algn="r"/>
            <a:endParaRPr lang="en-GB" sz="1400" dirty="0"/>
          </a:p>
          <a:p>
            <a:pPr algn="r"/>
            <a:endParaRPr lang="en-GB" sz="1400" dirty="0" smtClean="0"/>
          </a:p>
          <a:p>
            <a:pPr algn="r"/>
            <a:endParaRPr lang="en-GB" sz="1400" dirty="0"/>
          </a:p>
          <a:p>
            <a:pPr algn="r"/>
            <a:r>
              <a:rPr lang="en-GB" sz="1400" dirty="0" smtClean="0"/>
              <a:t>880000</a:t>
            </a:r>
          </a:p>
          <a:p>
            <a:pPr algn="r"/>
            <a:endParaRPr lang="en-GB" sz="1400" dirty="0"/>
          </a:p>
          <a:p>
            <a:pPr algn="r"/>
            <a:endParaRPr lang="en-GB" sz="1400" dirty="0" smtClean="0"/>
          </a:p>
          <a:p>
            <a:pPr algn="r"/>
            <a:r>
              <a:rPr lang="en-GB" sz="1400" dirty="0" smtClean="0"/>
              <a:t>1024000</a:t>
            </a:r>
            <a:endParaRPr lang="en-US" sz="1400" dirty="0"/>
          </a:p>
        </p:txBody>
      </p:sp>
      <p:sp>
        <p:nvSpPr>
          <p:cNvPr id="7" name="Rectangle 6"/>
          <p:cNvSpPr/>
          <p:nvPr/>
        </p:nvSpPr>
        <p:spPr bwMode="auto">
          <a:xfrm>
            <a:off x="5933872" y="2743200"/>
            <a:ext cx="1167319" cy="43774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GB" sz="1800" b="0" i="0" u="none" strike="noStrike" cap="none" normalizeH="0" baseline="0" dirty="0" smtClean="0">
                <a:ln>
                  <a:noFill/>
                </a:ln>
                <a:solidFill>
                  <a:schemeClr val="tx1"/>
                </a:solidFill>
                <a:effectLst/>
                <a:latin typeface="Verdana" charset="0"/>
              </a:rPr>
              <a:t>300040</a:t>
            </a:r>
            <a:endParaRPr kumimoji="0" lang="en-US" sz="1800" b="0" i="0" u="none" strike="noStrike" cap="none" normalizeH="0" baseline="0" dirty="0">
              <a:ln>
                <a:noFill/>
              </a:ln>
              <a:solidFill>
                <a:schemeClr val="tx1"/>
              </a:solidFill>
              <a:effectLst/>
              <a:latin typeface="Verdana" charset="0"/>
            </a:endParaRPr>
          </a:p>
        </p:txBody>
      </p:sp>
      <p:sp>
        <p:nvSpPr>
          <p:cNvPr id="8" name="Rectangle 7"/>
          <p:cNvSpPr/>
          <p:nvPr/>
        </p:nvSpPr>
        <p:spPr bwMode="auto">
          <a:xfrm>
            <a:off x="5933871" y="3975370"/>
            <a:ext cx="1167319" cy="437745"/>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GB" dirty="0" smtClean="0">
                <a:latin typeface="Verdana" charset="0"/>
              </a:rPr>
              <a:t>120900</a:t>
            </a:r>
            <a:endParaRPr kumimoji="0" lang="en-US" sz="1800" b="0" i="0" u="none" strike="noStrike" cap="none" normalizeH="0" baseline="0" dirty="0">
              <a:ln>
                <a:noFill/>
              </a:ln>
              <a:solidFill>
                <a:schemeClr val="tx1"/>
              </a:solidFill>
              <a:effectLst/>
              <a:latin typeface="Verdana" charset="0"/>
            </a:endParaRPr>
          </a:p>
        </p:txBody>
      </p:sp>
      <p:sp>
        <p:nvSpPr>
          <p:cNvPr id="9" name="TextBox 8"/>
          <p:cNvSpPr txBox="1"/>
          <p:nvPr/>
        </p:nvSpPr>
        <p:spPr>
          <a:xfrm>
            <a:off x="5787957" y="3241064"/>
            <a:ext cx="1857983" cy="369332"/>
          </a:xfrm>
          <a:prstGeom prst="rect">
            <a:avLst/>
          </a:prstGeom>
          <a:noFill/>
        </p:spPr>
        <p:txBody>
          <a:bodyPr wrap="square" rtlCol="0">
            <a:spAutoFit/>
          </a:bodyPr>
          <a:lstStyle/>
          <a:p>
            <a:r>
              <a:rPr lang="en-GB" dirty="0" smtClean="0"/>
              <a:t>Base Register</a:t>
            </a:r>
            <a:endParaRPr lang="en-US" dirty="0"/>
          </a:p>
        </p:txBody>
      </p:sp>
      <p:sp>
        <p:nvSpPr>
          <p:cNvPr id="10" name="TextBox 9"/>
          <p:cNvSpPr txBox="1"/>
          <p:nvPr/>
        </p:nvSpPr>
        <p:spPr>
          <a:xfrm>
            <a:off x="5787957" y="4502417"/>
            <a:ext cx="1857983" cy="369332"/>
          </a:xfrm>
          <a:prstGeom prst="rect">
            <a:avLst/>
          </a:prstGeom>
          <a:noFill/>
        </p:spPr>
        <p:txBody>
          <a:bodyPr wrap="square" rtlCol="0">
            <a:spAutoFit/>
          </a:bodyPr>
          <a:lstStyle/>
          <a:p>
            <a:r>
              <a:rPr lang="en-GB" dirty="0" smtClean="0"/>
              <a:t>Limit Register</a:t>
            </a:r>
            <a:endParaRPr lang="en-US" dirty="0"/>
          </a:p>
        </p:txBody>
      </p:sp>
      <p:cxnSp>
        <p:nvCxnSpPr>
          <p:cNvPr id="12" name="Straight Arrow Connector 11"/>
          <p:cNvCxnSpPr/>
          <p:nvPr/>
        </p:nvCxnSpPr>
        <p:spPr bwMode="auto">
          <a:xfrm flipH="1">
            <a:off x="4829920" y="3178766"/>
            <a:ext cx="110395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flipH="1" flipV="1">
            <a:off x="4829920" y="4124528"/>
            <a:ext cx="1103951" cy="2885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5" name="TextBox 14"/>
          <p:cNvSpPr txBox="1"/>
          <p:nvPr/>
        </p:nvSpPr>
        <p:spPr>
          <a:xfrm>
            <a:off x="5885234" y="1731523"/>
            <a:ext cx="1215956" cy="369332"/>
          </a:xfrm>
          <a:prstGeom prst="rect">
            <a:avLst/>
          </a:prstGeom>
          <a:noFill/>
        </p:spPr>
        <p:txBody>
          <a:bodyPr wrap="square" rtlCol="0">
            <a:spAutoFit/>
          </a:bodyPr>
          <a:lstStyle/>
          <a:p>
            <a:r>
              <a:rPr lang="en-GB" b="1" dirty="0" smtClean="0"/>
              <a:t>Job 2</a:t>
            </a:r>
            <a:endParaRPr lang="en-US" b="1" dirty="0"/>
          </a:p>
        </p:txBody>
      </p:sp>
    </p:spTree>
    <p:extLst>
      <p:ext uri="{BB962C8B-B14F-4D97-AF65-F5344CB8AC3E}">
        <p14:creationId xmlns:p14="http://schemas.microsoft.com/office/powerpoint/2010/main" val="1153351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CPU </a:t>
            </a:r>
            <a:r>
              <a:rPr lang="en-GB" dirty="0"/>
              <a:t>Protection</a:t>
            </a:r>
            <a:endParaRPr lang="en-US" dirty="0"/>
          </a:p>
        </p:txBody>
      </p:sp>
      <p:sp>
        <p:nvSpPr>
          <p:cNvPr id="5" name="Content Placeholder 2"/>
          <p:cNvSpPr txBox="1">
            <a:spLocks/>
          </p:cNvSpPr>
          <p:nvPr/>
        </p:nvSpPr>
        <p:spPr bwMode="auto">
          <a:xfrm>
            <a:off x="958850" y="13858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GB" b="1" kern="0" dirty="0" smtClean="0"/>
              <a:t>CPU Scheduling: </a:t>
            </a:r>
          </a:p>
          <a:p>
            <a:pPr lvl="4"/>
            <a:r>
              <a:rPr lang="en-GB" kern="0" dirty="0" smtClean="0"/>
              <a:t>A process holds the CPU for long time</a:t>
            </a:r>
          </a:p>
          <a:p>
            <a:pPr lvl="4"/>
            <a:r>
              <a:rPr lang="en-GB" kern="0" dirty="0" smtClean="0"/>
              <a:t>Process management</a:t>
            </a:r>
          </a:p>
          <a:p>
            <a:pPr lvl="4"/>
            <a:endParaRPr lang="en-GB" b="1" kern="0" dirty="0" smtClean="0"/>
          </a:p>
          <a:p>
            <a:r>
              <a:rPr lang="en-GB" b="1" kern="0" dirty="0" smtClean="0"/>
              <a:t>Timers and clocks: </a:t>
            </a:r>
            <a:endParaRPr lang="en-GB" kern="0" dirty="0" smtClean="0"/>
          </a:p>
          <a:p>
            <a:pPr lvl="4"/>
            <a:r>
              <a:rPr lang="en-GB" b="1" kern="0" dirty="0" smtClean="0"/>
              <a:t>Predefined timer: </a:t>
            </a:r>
            <a:r>
              <a:rPr lang="en-GB" kern="0" dirty="0" smtClean="0"/>
              <a:t>Predefined timer monitored by fixed interval clock (FIC)</a:t>
            </a:r>
          </a:p>
          <a:p>
            <a:pPr lvl="4"/>
            <a:r>
              <a:rPr lang="en-GB" b="1" kern="0" dirty="0" smtClean="0"/>
              <a:t>Fixed Interval Clock: </a:t>
            </a:r>
            <a:r>
              <a:rPr lang="en-GB" kern="0" dirty="0" smtClean="0"/>
              <a:t>Interrupts the CPU to decrement the timer after fixed time interval. Once the timer reaches 0 an interrupt is generated to execute ISR.</a:t>
            </a:r>
          </a:p>
        </p:txBody>
      </p:sp>
    </p:spTree>
    <p:extLst>
      <p:ext uri="{BB962C8B-B14F-4D97-AF65-F5344CB8AC3E}">
        <p14:creationId xmlns:p14="http://schemas.microsoft.com/office/powerpoint/2010/main" val="29411424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xmlns=""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xmlns=""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xmlns=""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xmlns=""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xmlns=""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xmlns=""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xmlns=""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xmlns=""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a:t>
            </a:r>
            <a:r>
              <a:rPr lang="en-US" altLang="en-US" dirty="0" smtClean="0"/>
              <a:t>UNIX (monolithic Kernel)</a:t>
            </a:r>
            <a:endParaRPr lang="en-US" altLang="en-US" dirty="0"/>
          </a:p>
          <a:p>
            <a:pPr lvl="1"/>
            <a:r>
              <a:rPr lang="en-US" altLang="en-US" dirty="0"/>
              <a:t>Layered – an </a:t>
            </a:r>
            <a:r>
              <a:rPr lang="en-US" altLang="en-US" dirty="0" smtClean="0"/>
              <a:t>abstraction (THE OS, OS2)</a:t>
            </a:r>
            <a:endParaRPr lang="en-US" altLang="en-US" dirty="0"/>
          </a:p>
          <a:p>
            <a:pPr lvl="1"/>
            <a:r>
              <a:rPr lang="en-US" altLang="en-US" dirty="0"/>
              <a:t>Microkernel – </a:t>
            </a:r>
            <a:r>
              <a:rPr lang="en-US" altLang="en-US" dirty="0" smtClean="0"/>
              <a:t>Mach, Mac OS X (Darwin), Windows NT</a:t>
            </a:r>
          </a:p>
          <a:p>
            <a:pPr lvl="1"/>
            <a:r>
              <a:rPr lang="en-GB" altLang="en-US" dirty="0" smtClean="0"/>
              <a:t>Hybrid structure- DLMs, Mac OS, Cocoa</a:t>
            </a:r>
          </a:p>
          <a:p>
            <a:pPr lvl="1"/>
            <a:r>
              <a:rPr lang="en-GB" altLang="en-US" dirty="0" smtClean="0"/>
              <a:t>Modern OS structure- LKMs Solaris, OS/2</a:t>
            </a:r>
          </a:p>
          <a:p>
            <a:pPr lvl="1"/>
            <a:r>
              <a:rPr lang="en-GB" altLang="en-US" dirty="0" err="1" smtClean="0"/>
              <a:t>Multikernel</a:t>
            </a:r>
            <a:r>
              <a:rPr lang="en-GB" altLang="en-US" dirty="0" smtClean="0"/>
              <a:t> structure-VMware</a:t>
            </a:r>
          </a:p>
          <a:p>
            <a:pPr lvl="1"/>
            <a:r>
              <a:rPr lang="en-GB" altLang="en-US" dirty="0" smtClean="0"/>
              <a:t>Pros and Cons</a:t>
            </a:r>
            <a:endParaRPr lang="en-US" altLang="en-US" dirty="0"/>
          </a:p>
          <a:p>
            <a:endParaRPr lang="en-US" alt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182563"/>
            <a:ext cx="8229600" cy="576262"/>
          </a:xfrm>
        </p:spPr>
        <p:txBody>
          <a:bodyPr/>
          <a:lstStyle/>
          <a:p>
            <a:pPr eaLnBrk="1" hangingPunct="1"/>
            <a:r>
              <a:rPr lang="en-US" altLang="en-US" smtClean="0"/>
              <a:t>Simple Structure  -- MS-DOS</a:t>
            </a:r>
            <a:endParaRPr lang="en-US" altLang="en-US" sz="2400" smtClean="0"/>
          </a:p>
        </p:txBody>
      </p:sp>
      <p:sp>
        <p:nvSpPr>
          <p:cNvPr id="73731" name="Rectangle 3"/>
          <p:cNvSpPr>
            <a:spLocks noGrp="1" noChangeArrowheads="1"/>
          </p:cNvSpPr>
          <p:nvPr>
            <p:ph type="body" idx="1"/>
          </p:nvPr>
        </p:nvSpPr>
        <p:spPr>
          <a:xfrm>
            <a:off x="806450" y="1233488"/>
            <a:ext cx="3960813" cy="4530725"/>
          </a:xfrm>
        </p:spPr>
        <p:txBody>
          <a:bodyPr/>
          <a:lstStyle/>
          <a:p>
            <a:r>
              <a:rPr lang="en-US" altLang="en-US" smtClean="0"/>
              <a:t>MS-DOS – written to provide the most functionality in the least space</a:t>
            </a:r>
          </a:p>
          <a:p>
            <a:pPr lvl="1"/>
            <a:r>
              <a:rPr lang="en-US" altLang="en-US" smtClean="0"/>
              <a:t>Not divided into modules</a:t>
            </a:r>
          </a:p>
          <a:p>
            <a:pPr lvl="1"/>
            <a:r>
              <a:rPr lang="en-US" altLang="en-US" smtClean="0"/>
              <a:t>Although MS-DOS has some structure, its interfaces and levels of functionality are not well separated</a:t>
            </a:r>
          </a:p>
        </p:txBody>
      </p:sp>
      <p:pic>
        <p:nvPicPr>
          <p:cNvPr id="73732" name="Picture 6"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75" y="1712913"/>
            <a:ext cx="3570288"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0924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xmlns=""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xmlns=""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endParaRPr lang="en-US" altLang="en-US" dirty="0" smtClean="0"/>
          </a:p>
          <a:p>
            <a:r>
              <a:rPr lang="en-GB" altLang="en-US" dirty="0" smtClean="0"/>
              <a:t>Monolithic OS means entire OS is working in Kernel space</a:t>
            </a:r>
            <a:endParaRPr lang="en-US" altLang="en-US" dirty="0"/>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xmlns=""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xmlns=""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xmlns=""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xmlns=""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dirty="0"/>
              <a:t>One set of operating-system services provides functions that are helpful to the user (Cont.):</a:t>
            </a:r>
            <a:endParaRPr lang="en-US" altLang="en-US" b="1" dirty="0"/>
          </a:p>
          <a:p>
            <a:pPr lvl="1"/>
            <a:r>
              <a:rPr lang="en-US" altLang="en-US" b="1" dirty="0"/>
              <a:t>Communications</a:t>
            </a:r>
            <a:r>
              <a:rPr lang="en-US" altLang="en-US" dirty="0"/>
              <a:t> – Processes may exchange information, on the same computer or between computers over a network</a:t>
            </a:r>
          </a:p>
          <a:p>
            <a:pPr lvl="2"/>
            <a:r>
              <a:rPr lang="en-US" altLang="en-US" dirty="0"/>
              <a:t>Communications may be via shared memory or through message passing (packets moved by the OS)</a:t>
            </a:r>
          </a:p>
          <a:p>
            <a:pPr lvl="1"/>
            <a:r>
              <a:rPr lang="en-US" altLang="en-US" b="1" dirty="0"/>
              <a:t>Error detection </a:t>
            </a:r>
            <a:r>
              <a:rPr lang="en-US" altLang="en-US" dirty="0"/>
              <a:t>– OS needs to be constantly aware of possible errors</a:t>
            </a:r>
          </a:p>
          <a:p>
            <a:pPr lvl="2"/>
            <a:r>
              <a:rPr lang="en-US" altLang="en-US" dirty="0"/>
              <a:t>May occur in the CPU and memory hardware, in I/O devices, in user program</a:t>
            </a:r>
          </a:p>
          <a:p>
            <a:pPr lvl="2"/>
            <a:r>
              <a:rPr lang="en-US" altLang="en-US" dirty="0"/>
              <a:t>For each type of error, OS should take the appropriate action to ensure correct and consistent computing</a:t>
            </a:r>
          </a:p>
          <a:p>
            <a:pPr lvl="2"/>
            <a:r>
              <a:rPr lang="en-US" altLang="en-US" dirty="0"/>
              <a:t>Debugging facilities can greatly enhance the user</a:t>
            </a:r>
            <a:r>
              <a:rPr lang="ja-JP" altLang="en-US" dirty="0"/>
              <a:t>’</a:t>
            </a:r>
            <a:r>
              <a:rPr lang="en-US" altLang="ja-JP" dirty="0"/>
              <a:t>s and programmer</a:t>
            </a:r>
            <a:r>
              <a:rPr lang="ja-JP" altLang="en-US" dirty="0"/>
              <a:t>’</a:t>
            </a:r>
            <a:r>
              <a:rPr lang="en-US" altLang="ja-JP" dirty="0"/>
              <a:t>s abilities to efficiently use the system</a:t>
            </a:r>
            <a:endParaRPr lang="en-US"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xmlns=""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xmlns=""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xmlns=""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xmlns=""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xmlns="" id="{EF88837C-C3AF-4F6B-BDE3-AD82D9B29A62}"/>
              </a:ext>
            </a:extLst>
          </p:cNvPr>
          <p:cNvSpPr>
            <a:spLocks noGrp="1" noChangeArrowheads="1"/>
          </p:cNvSpPr>
          <p:nvPr>
            <p:ph type="body" idx="1"/>
          </p:nvPr>
        </p:nvSpPr>
        <p:spPr>
          <a:xfrm>
            <a:off x="820738" y="1233488"/>
            <a:ext cx="3735387" cy="4530725"/>
          </a:xfrm>
        </p:spPr>
        <p:txBody>
          <a:bodyPr/>
          <a:lstStyle/>
          <a:p>
            <a:r>
              <a:rPr lang="en-US" altLang="en-US" dirty="0"/>
              <a:t>The operating system is divided into a number of layers (levels), each built on top of lower layers.  The bottom layer (layer 0), is the hardware; the highest (layer N) is the user interface.</a:t>
            </a:r>
          </a:p>
          <a:p>
            <a:r>
              <a:rPr lang="en-US" altLang="en-US" dirty="0"/>
              <a:t>With modularity, layers are selected such that each uses functions (operations) and services of only lower-level </a:t>
            </a:r>
            <a:r>
              <a:rPr lang="en-US" altLang="en-US" dirty="0" smtClean="0"/>
              <a:t>layers but difficult to implement</a:t>
            </a:r>
          </a:p>
          <a:p>
            <a:r>
              <a:rPr lang="en-GB" altLang="en-US" dirty="0" smtClean="0"/>
              <a:t>Layer N provides services to layer N+1</a:t>
            </a:r>
          </a:p>
          <a:p>
            <a:r>
              <a:rPr lang="en-GB" altLang="en-US" dirty="0" smtClean="0"/>
              <a:t>Early 1960s (</a:t>
            </a:r>
            <a:r>
              <a:rPr lang="en-GB" altLang="en-US" dirty="0" smtClean="0"/>
              <a:t>Dijkstra</a:t>
            </a:r>
            <a:r>
              <a:rPr lang="en-GB" altLang="en-US" dirty="0" smtClean="0"/>
              <a:t>), </a:t>
            </a:r>
            <a:r>
              <a:rPr lang="en-GB" altLang="en-US" b="1" dirty="0" smtClean="0"/>
              <a:t>IBM-THE </a:t>
            </a:r>
            <a:r>
              <a:rPr lang="en-GB" altLang="en-US" b="1" dirty="0" smtClean="0"/>
              <a:t>OS, IBM OS2</a:t>
            </a:r>
            <a:endParaRPr lang="en-US" altLang="en-US" b="1" dirty="0"/>
          </a:p>
        </p:txBody>
      </p:sp>
      <p:pic>
        <p:nvPicPr>
          <p:cNvPr id="83972" name="Picture 2">
            <a:extLst>
              <a:ext uri="{FF2B5EF4-FFF2-40B4-BE49-F238E27FC236}">
                <a16:creationId xmlns:a16="http://schemas.microsoft.com/office/drawing/2014/main" xmlns=""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xmlns=""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a:t>
            </a:r>
            <a:r>
              <a:rPr lang="en-US" altLang="en-US" dirty="0" smtClean="0"/>
              <a:t>Mach</a:t>
            </a:r>
          </a:p>
          <a:p>
            <a:pPr lvl="1"/>
            <a:r>
              <a:rPr lang="en-GB" altLang="en-US" dirty="0" smtClean="0"/>
              <a:t>QNX (RTO), OS/2, Windows NT</a:t>
            </a:r>
            <a:endParaRPr lang="en-US" altLang="en-US"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smtClean="0">
                <a:solidFill>
                  <a:srgbClr val="006699"/>
                </a:solidFill>
                <a:latin typeface="+mj-lt"/>
              </a:rPr>
              <a:t>passing facility</a:t>
            </a:r>
            <a:endParaRPr lang="en-US" altLang="en-US" b="1" dirty="0">
              <a:solidFill>
                <a:srgbClr val="006699"/>
              </a:solidFill>
              <a:latin typeface="+mj-lt"/>
            </a:endParaRP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xmlns=""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924067" y="1188192"/>
            <a:ext cx="5865778" cy="307777"/>
          </a:xfrm>
          <a:prstGeom prst="rect">
            <a:avLst/>
          </a:prstGeom>
          <a:noFill/>
        </p:spPr>
        <p:txBody>
          <a:bodyPr wrap="square" rtlCol="0">
            <a:spAutoFit/>
          </a:bodyPr>
          <a:lstStyle/>
          <a:p>
            <a:r>
              <a:rPr lang="en-GB" sz="1400" dirty="0"/>
              <a:t>w</a:t>
            </a:r>
            <a:r>
              <a:rPr lang="en-GB" sz="1400" dirty="0" smtClean="0"/>
              <a:t>in 32 app                  win 32 Server              POSIX App       </a:t>
            </a:r>
            <a:endParaRPr lang="en-US" sz="1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Monolithic VS </a:t>
            </a:r>
            <a:r>
              <a:rPr lang="en-GB" dirty="0" err="1" smtClean="0"/>
              <a:t>Mircokernel</a:t>
            </a:r>
            <a:endParaRPr lang="en-US" dirty="0"/>
          </a:p>
        </p:txBody>
      </p:sp>
      <p:pic>
        <p:nvPicPr>
          <p:cNvPr id="1026" name="Picture 2" descr="Microkernel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33986"/>
            <a:ext cx="8375447" cy="4466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501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dirty="0" smtClean="0"/>
              <a:t>Modern Operating Systems</a:t>
            </a:r>
            <a:endParaRPr lang="en-US" altLang="en-US" dirty="0"/>
          </a:p>
        </p:txBody>
      </p:sp>
      <p:sp>
        <p:nvSpPr>
          <p:cNvPr id="90115" name="Rectangle 3">
            <a:extLst>
              <a:ext uri="{FF2B5EF4-FFF2-40B4-BE49-F238E27FC236}">
                <a16:creationId xmlns:a16="http://schemas.microsoft.com/office/drawing/2014/main" xmlns=""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modules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xmlns=""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a:t>
            </a:r>
            <a:r>
              <a:rPr lang="en-US" altLang="en-US" b="1" dirty="0"/>
              <a:t>dynamically </a:t>
            </a:r>
            <a:r>
              <a:rPr lang="en-US" altLang="en-US" b="1" dirty="0" smtClean="0"/>
              <a:t>loadable modules (DLM)  </a:t>
            </a:r>
            <a:r>
              <a:rPr lang="en-US" altLang="en-US" dirty="0"/>
              <a:t>(called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xmlns=""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xmlns=""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xmlns=""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xmlns=""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xmlns=""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xmlns=""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xmlns=""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xmlns=""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dirty="0"/>
              <a:t>Another set of OS functions exists for ensuring the efficient operation of the</a:t>
            </a:r>
            <a:r>
              <a:rPr lang="en-US" altLang="en-US" b="1" dirty="0">
                <a:solidFill>
                  <a:srgbClr val="C00000"/>
                </a:solidFill>
              </a:rPr>
              <a:t> </a:t>
            </a:r>
            <a:r>
              <a:rPr lang="en-US" altLang="en-US" b="1" dirty="0" smtClean="0">
                <a:solidFill>
                  <a:srgbClr val="C00000"/>
                </a:solidFill>
              </a:rPr>
              <a:t>System </a:t>
            </a:r>
            <a:r>
              <a:rPr lang="en-US" altLang="en-US" dirty="0"/>
              <a:t>itself via resource sharing</a:t>
            </a:r>
          </a:p>
          <a:p>
            <a:pPr lvl="1">
              <a:lnSpc>
                <a:spcPct val="90000"/>
              </a:lnSpc>
            </a:pPr>
            <a:r>
              <a:rPr lang="en-US" altLang="en-US" b="1" dirty="0"/>
              <a:t>Resource allocation - </a:t>
            </a:r>
            <a:r>
              <a:rPr lang="en-US" altLang="en-US" dirty="0"/>
              <a:t>When  multiple users or multiple jobs running concurrently, resources must be allocated to each of them</a:t>
            </a:r>
          </a:p>
          <a:p>
            <a:pPr lvl="2">
              <a:lnSpc>
                <a:spcPct val="90000"/>
              </a:lnSpc>
            </a:pPr>
            <a:r>
              <a:rPr lang="en-US" altLang="en-US" dirty="0"/>
              <a:t>Many types of resources -   CPU cycles, main memory, file storage, I/O devices.</a:t>
            </a:r>
          </a:p>
          <a:p>
            <a:pPr lvl="1">
              <a:lnSpc>
                <a:spcPct val="90000"/>
              </a:lnSpc>
            </a:pPr>
            <a:r>
              <a:rPr lang="en-US" altLang="en-US" b="1" dirty="0"/>
              <a:t>Logging -</a:t>
            </a:r>
            <a:r>
              <a:rPr lang="en-US" altLang="en-US" dirty="0"/>
              <a:t> To keep track of which users use how much and what kinds of computer resources</a:t>
            </a:r>
          </a:p>
          <a:p>
            <a:pPr lvl="1">
              <a:lnSpc>
                <a:spcPct val="90000"/>
              </a:lnSpc>
            </a:pPr>
            <a:r>
              <a:rPr lang="en-US" altLang="en-US" b="1" dirty="0"/>
              <a:t>Protection and security - </a:t>
            </a:r>
            <a:r>
              <a:rPr lang="en-US" altLang="en-US" dirty="0"/>
              <a:t>The owners of information stored in a multiuser or networked computer system may want to control use of that information, concurrent processes should not interfere with each other</a:t>
            </a:r>
          </a:p>
          <a:p>
            <a:pPr lvl="2">
              <a:lnSpc>
                <a:spcPct val="90000"/>
              </a:lnSpc>
            </a:pPr>
            <a:r>
              <a:rPr lang="en-US" altLang="en-US" b="1" dirty="0"/>
              <a:t>Protection</a:t>
            </a:r>
            <a:r>
              <a:rPr lang="en-US" altLang="en-US" dirty="0"/>
              <a:t> involves ensuring that all access to system resources is controlled</a:t>
            </a:r>
          </a:p>
          <a:p>
            <a:pPr lvl="2">
              <a:lnSpc>
                <a:spcPct val="90000"/>
              </a:lnSpc>
            </a:pPr>
            <a:r>
              <a:rPr lang="en-US" altLang="en-US" b="1" dirty="0"/>
              <a:t>Security</a:t>
            </a:r>
            <a:r>
              <a:rPr lang="en-US" altLang="en-US"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xmlns=""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xmlns=""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xmlns=""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xmlns=""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C9F5FAE9-B3B0-4D57-809D-900A4BADF1A7}"/>
              </a:ext>
            </a:extLst>
          </p:cNvPr>
          <p:cNvSpPr>
            <a:spLocks noGrp="1" noChangeArrowheads="1"/>
          </p:cNvSpPr>
          <p:nvPr>
            <p:ph type="title"/>
          </p:nvPr>
        </p:nvSpPr>
        <p:spPr>
          <a:xfrm>
            <a:off x="702039" y="182898"/>
            <a:ext cx="8229600" cy="576263"/>
          </a:xfrm>
        </p:spPr>
        <p:txBody>
          <a:bodyPr/>
          <a:lstStyle/>
          <a:p>
            <a:pPr eaLnBrk="1" hangingPunct="1"/>
            <a:r>
              <a:rPr lang="en-US" altLang="en-US" sz="2800" dirty="0" smtClean="0"/>
              <a:t>Introduction to UNIX and LINUX</a:t>
            </a:r>
            <a:endParaRPr lang="en-US" altLang="en-US" sz="2800" dirty="0"/>
          </a:p>
        </p:txBody>
      </p:sp>
      <p:sp>
        <p:nvSpPr>
          <p:cNvPr id="102403" name="Rectangle 3">
            <a:extLst>
              <a:ext uri="{FF2B5EF4-FFF2-40B4-BE49-F238E27FC236}">
                <a16:creationId xmlns:a16="http://schemas.microsoft.com/office/drawing/2014/main" xmlns="" id="{7BC1B242-4FA3-45A6-A6E0-A52D65A52BBD}"/>
              </a:ext>
            </a:extLst>
          </p:cNvPr>
          <p:cNvSpPr>
            <a:spLocks noGrp="1" noChangeArrowheads="1"/>
          </p:cNvSpPr>
          <p:nvPr>
            <p:ph type="body" idx="1"/>
          </p:nvPr>
        </p:nvSpPr>
        <p:spPr>
          <a:xfrm>
            <a:off x="885825" y="1154113"/>
            <a:ext cx="7596188" cy="4530725"/>
          </a:xfrm>
        </p:spPr>
        <p:txBody>
          <a:bodyPr/>
          <a:lstStyle/>
          <a:p>
            <a:r>
              <a:rPr lang="en-US" altLang="en-US" dirty="0" smtClean="0"/>
              <a:t>UNIX was written by </a:t>
            </a:r>
            <a:r>
              <a:rPr lang="en-US" altLang="en-US" b="1" dirty="0">
                <a:solidFill>
                  <a:srgbClr val="006699"/>
                </a:solidFill>
                <a:latin typeface="+mj-lt"/>
              </a:rPr>
              <a:t>Dennis Ritchie </a:t>
            </a:r>
            <a:r>
              <a:rPr lang="en-US" altLang="en-US" dirty="0" smtClean="0"/>
              <a:t>and </a:t>
            </a:r>
            <a:r>
              <a:rPr lang="en-US" altLang="en-US" b="1" dirty="0">
                <a:solidFill>
                  <a:srgbClr val="006699"/>
                </a:solidFill>
                <a:latin typeface="+mj-lt"/>
              </a:rPr>
              <a:t>Ken Thomson </a:t>
            </a:r>
            <a:r>
              <a:rPr lang="en-US" altLang="en-US" dirty="0" smtClean="0"/>
              <a:t>at  </a:t>
            </a:r>
            <a:r>
              <a:rPr lang="en-US" altLang="en-US" dirty="0" err="1" smtClean="0"/>
              <a:t>AT</a:t>
            </a:r>
            <a:r>
              <a:rPr lang="en-US" altLang="en-US" dirty="0" smtClean="0"/>
              <a:t> &amp; T Bell Labs in 1960 (complete package)</a:t>
            </a:r>
            <a:endParaRPr lang="en-US" altLang="en-US" dirty="0"/>
          </a:p>
          <a:p>
            <a:r>
              <a:rPr lang="en-US" altLang="en-US" dirty="0" smtClean="0"/>
              <a:t>Initially written in assembly language and a high level language B</a:t>
            </a:r>
            <a:endParaRPr lang="en-US" altLang="en-US" dirty="0"/>
          </a:p>
          <a:p>
            <a:pPr lvl="1"/>
            <a:r>
              <a:rPr lang="en-US" altLang="en-US" dirty="0" smtClean="0"/>
              <a:t>Later converted from B to C language</a:t>
            </a:r>
          </a:p>
          <a:p>
            <a:pPr lvl="1"/>
            <a:r>
              <a:rPr lang="en-GB" altLang="en-US" dirty="0" smtClean="0"/>
              <a:t>Source code is not available to general public</a:t>
            </a:r>
          </a:p>
          <a:p>
            <a:pPr lvl="1"/>
            <a:r>
              <a:rPr lang="en-GB" altLang="en-US" b="1" dirty="0">
                <a:solidFill>
                  <a:srgbClr val="006699"/>
                </a:solidFill>
                <a:latin typeface="+mj-lt"/>
                <a:cs typeface="ＭＳ Ｐゴシック" charset="-128"/>
              </a:rPr>
              <a:t>Solaris, UNIX, BSD, AIS, Darwin, </a:t>
            </a:r>
            <a:r>
              <a:rPr lang="en-GB" altLang="en-US" b="1" dirty="0" err="1">
                <a:solidFill>
                  <a:srgbClr val="006699"/>
                </a:solidFill>
                <a:latin typeface="+mj-lt"/>
                <a:cs typeface="ＭＳ Ｐゴシック" charset="-128"/>
              </a:rPr>
              <a:t>MacOS</a:t>
            </a:r>
            <a:r>
              <a:rPr lang="en-GB" altLang="en-US" b="1" dirty="0">
                <a:solidFill>
                  <a:srgbClr val="006699"/>
                </a:solidFill>
                <a:latin typeface="+mj-lt"/>
                <a:cs typeface="ＭＳ Ｐゴシック" charset="-128"/>
              </a:rPr>
              <a:t> X</a:t>
            </a:r>
            <a:endParaRPr lang="en-US" altLang="en-US" b="1" dirty="0">
              <a:solidFill>
                <a:srgbClr val="006699"/>
              </a:solidFill>
              <a:latin typeface="+mj-lt"/>
              <a:cs typeface="ＭＳ Ｐゴシック" charset="-128"/>
            </a:endParaRPr>
          </a:p>
          <a:p>
            <a:r>
              <a:rPr lang="en-US" altLang="en-US" dirty="0" smtClean="0">
                <a:cs typeface="ＭＳ Ｐゴシック" charset="-128"/>
              </a:rPr>
              <a:t>LINUX was written by Linus Torvalds (Just the kernel) </a:t>
            </a:r>
          </a:p>
          <a:p>
            <a:pPr lvl="1"/>
            <a:r>
              <a:rPr lang="en-US" altLang="en-US" b="1" dirty="0">
                <a:solidFill>
                  <a:srgbClr val="006699"/>
                </a:solidFill>
                <a:latin typeface="+mj-lt"/>
                <a:cs typeface="ＭＳ Ｐゴシック" charset="-128"/>
              </a:rPr>
              <a:t>Linus Torvalds </a:t>
            </a:r>
            <a:r>
              <a:rPr lang="en-US" altLang="en-US" dirty="0" smtClean="0"/>
              <a:t>was an undergrad student at the university of Helsinki, Finland in 1991.</a:t>
            </a:r>
          </a:p>
          <a:p>
            <a:pPr lvl="1"/>
            <a:r>
              <a:rPr lang="en-US" altLang="en-US" dirty="0" smtClean="0"/>
              <a:t>Most popular </a:t>
            </a:r>
            <a:r>
              <a:rPr lang="en-US" altLang="en-US" b="1" dirty="0">
                <a:solidFill>
                  <a:srgbClr val="006699"/>
                </a:solidFill>
                <a:latin typeface="+mj-lt"/>
                <a:cs typeface="ＭＳ Ｐゴシック" charset="-128"/>
              </a:rPr>
              <a:t>open source operating system </a:t>
            </a:r>
            <a:r>
              <a:rPr lang="en-US" altLang="en-US" dirty="0" smtClean="0"/>
              <a:t>(clone to UNIX)</a:t>
            </a:r>
            <a:endParaRPr lang="en-US" altLang="en-US" dirty="0"/>
          </a:p>
          <a:p>
            <a:pPr lvl="1"/>
            <a:r>
              <a:rPr lang="en-US" altLang="en-US" dirty="0" smtClean="0"/>
              <a:t>Source code is available to general public</a:t>
            </a:r>
            <a:endParaRPr lang="en-US" altLang="en-US" dirty="0"/>
          </a:p>
          <a:p>
            <a:pPr lvl="1"/>
            <a:r>
              <a:rPr lang="en-US" altLang="en-US" dirty="0" smtClean="0"/>
              <a:t>UNIX Like OS</a:t>
            </a:r>
            <a:endParaRPr lang="en-US" altLang="en-US" dirty="0"/>
          </a:p>
          <a:p>
            <a:pPr lvl="1"/>
            <a:r>
              <a:rPr lang="en-US" altLang="en-US" b="1" dirty="0">
                <a:solidFill>
                  <a:srgbClr val="006699"/>
                </a:solidFill>
                <a:latin typeface="+mj-lt"/>
                <a:cs typeface="ＭＳ Ｐゴシック" charset="-128"/>
              </a:rPr>
              <a:t>Ubuntu, Fedora, Red Hat, CentOS, </a:t>
            </a:r>
            <a:r>
              <a:rPr lang="en-US" altLang="en-US" b="1" dirty="0" err="1">
                <a:solidFill>
                  <a:srgbClr val="006699"/>
                </a:solidFill>
                <a:latin typeface="+mj-lt"/>
                <a:cs typeface="ＭＳ Ｐゴシック" charset="-128"/>
              </a:rPr>
              <a:t>Debian</a:t>
            </a:r>
            <a:r>
              <a:rPr lang="en-US" altLang="en-US" b="1" dirty="0">
                <a:solidFill>
                  <a:srgbClr val="006699"/>
                </a:solidFill>
                <a:latin typeface="+mj-lt"/>
                <a:cs typeface="ＭＳ Ｐゴシック" charset="-128"/>
              </a:rPr>
              <a:t>, android</a:t>
            </a:r>
            <a:endParaRPr lang="en-US" altLang="en-US" b="1" dirty="0">
              <a:solidFill>
                <a:srgbClr val="006699"/>
              </a:solidFill>
              <a:latin typeface="+mj-lt"/>
              <a:cs typeface="ＭＳ Ｐゴシック" charset="-128"/>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r>
            <a:br>
              <a:rPr lang="en-GB" dirty="0" smtClean="0"/>
            </a:br>
            <a:r>
              <a:rPr lang="en-GB" dirty="0" smtClean="0"/>
              <a:t>UNIX/LINUX File System</a:t>
            </a:r>
            <a:endParaRPr lang="en-US" dirty="0"/>
          </a:p>
        </p:txBody>
      </p:sp>
      <p:sp>
        <p:nvSpPr>
          <p:cNvPr id="3" name="Content Placeholder 2"/>
          <p:cNvSpPr>
            <a:spLocks noGrp="1"/>
          </p:cNvSpPr>
          <p:nvPr>
            <p:ph idx="1"/>
          </p:nvPr>
        </p:nvSpPr>
        <p:spPr/>
        <p:txBody>
          <a:bodyPr/>
          <a:lstStyle/>
          <a:p>
            <a:r>
              <a:rPr lang="en-GB" dirty="0" smtClean="0"/>
              <a:t>UNIX has a </a:t>
            </a:r>
            <a:r>
              <a:rPr lang="en-GB" b="1" dirty="0">
                <a:solidFill>
                  <a:srgbClr val="006699"/>
                </a:solidFill>
                <a:latin typeface="+mj-lt"/>
              </a:rPr>
              <a:t>hierarchical file </a:t>
            </a:r>
            <a:r>
              <a:rPr lang="en-GB" dirty="0" smtClean="0"/>
              <a:t>system</a:t>
            </a:r>
          </a:p>
          <a:p>
            <a:r>
              <a:rPr lang="en-GB" dirty="0" smtClean="0"/>
              <a:t>Consist of a </a:t>
            </a:r>
            <a:r>
              <a:rPr lang="en-GB" b="1" dirty="0">
                <a:solidFill>
                  <a:srgbClr val="006699"/>
                </a:solidFill>
                <a:latin typeface="+mj-lt"/>
              </a:rPr>
              <a:t>root directory </a:t>
            </a:r>
            <a:r>
              <a:rPr lang="en-GB" dirty="0" smtClean="0"/>
              <a:t>with other directories and files </a:t>
            </a:r>
          </a:p>
          <a:p>
            <a:r>
              <a:rPr lang="en-GB" dirty="0" smtClean="0"/>
              <a:t>The CLI is used to navigate the hierarchical file system</a:t>
            </a:r>
          </a:p>
          <a:p>
            <a:r>
              <a:rPr lang="en-GB" dirty="0" smtClean="0"/>
              <a:t>Directories and files are specified by </a:t>
            </a:r>
            <a:r>
              <a:rPr lang="en-GB" b="1" dirty="0">
                <a:solidFill>
                  <a:srgbClr val="006699"/>
                </a:solidFill>
                <a:latin typeface="+mj-lt"/>
              </a:rPr>
              <a:t>filenames</a:t>
            </a:r>
          </a:p>
          <a:p>
            <a:r>
              <a:rPr lang="en-GB" dirty="0" smtClean="0"/>
              <a:t>The root folder is the </a:t>
            </a:r>
            <a:r>
              <a:rPr lang="en-GB" b="1" dirty="0">
                <a:solidFill>
                  <a:srgbClr val="006699"/>
                </a:solidFill>
                <a:latin typeface="+mj-lt"/>
              </a:rPr>
              <a:t>main directory</a:t>
            </a:r>
          </a:p>
          <a:p>
            <a:r>
              <a:rPr lang="en-GB" dirty="0" smtClean="0"/>
              <a:t>Files are specified with </a:t>
            </a:r>
            <a:r>
              <a:rPr lang="en-GB" b="1" dirty="0">
                <a:solidFill>
                  <a:srgbClr val="006699"/>
                </a:solidFill>
                <a:latin typeface="+mj-lt"/>
              </a:rPr>
              <a:t>pathname</a:t>
            </a:r>
          </a:p>
          <a:p>
            <a:r>
              <a:rPr lang="en-GB" dirty="0" smtClean="0"/>
              <a:t>Example:</a:t>
            </a:r>
          </a:p>
          <a:p>
            <a:pPr lvl="1"/>
            <a:r>
              <a:rPr lang="en-GB" dirty="0" smtClean="0"/>
              <a:t>CSE204/assignments/assignment1.c (</a:t>
            </a:r>
            <a:r>
              <a:rPr lang="en-GB" b="1" dirty="0" smtClean="0"/>
              <a:t>relative path)</a:t>
            </a:r>
          </a:p>
          <a:p>
            <a:pPr lvl="1"/>
            <a:r>
              <a:rPr lang="en-GB" dirty="0" smtClean="0"/>
              <a:t>/home/DCSE/</a:t>
            </a:r>
            <a:r>
              <a:rPr lang="en-GB" dirty="0" err="1" smtClean="0"/>
              <a:t>sidra</a:t>
            </a:r>
            <a:r>
              <a:rPr lang="en-GB" dirty="0" smtClean="0"/>
              <a:t>/course/CSE204 </a:t>
            </a:r>
            <a:r>
              <a:rPr lang="en-GB" b="1" dirty="0" smtClean="0"/>
              <a:t>(absolute path)</a:t>
            </a:r>
            <a:endParaRPr lang="en-US" b="1" dirty="0"/>
          </a:p>
        </p:txBody>
      </p:sp>
    </p:spTree>
    <p:extLst>
      <p:ext uri="{BB962C8B-B14F-4D97-AF65-F5344CB8AC3E}">
        <p14:creationId xmlns:p14="http://schemas.microsoft.com/office/powerpoint/2010/main" val="30871389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UNIX/LINUX File System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15269061"/>
              </p:ext>
            </p:extLst>
          </p:nvPr>
        </p:nvGraphicFramePr>
        <p:xfrm>
          <a:off x="1334442" y="1136825"/>
          <a:ext cx="6322715" cy="2197390"/>
        </p:xfrm>
        <a:graphic>
          <a:graphicData uri="http://schemas.openxmlformats.org/drawingml/2006/table">
            <a:tbl>
              <a:tblPr firstRow="1" bandRow="1">
                <a:tableStyleId>{5FD0F851-EC5A-4D38-B0AD-8093EC10F338}</a:tableStyleId>
              </a:tblPr>
              <a:tblGrid>
                <a:gridCol w="1507725"/>
                <a:gridCol w="4814990"/>
              </a:tblGrid>
              <a:tr h="439478">
                <a:tc>
                  <a:txBody>
                    <a:bodyPr/>
                    <a:lstStyle/>
                    <a:p>
                      <a:r>
                        <a:rPr lang="en-GB" dirty="0" smtClean="0"/>
                        <a:t>Directory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9478">
                <a:tc>
                  <a:txBody>
                    <a:bodyPr/>
                    <a:lstStyle/>
                    <a:p>
                      <a:r>
                        <a:rPr lang="en-GB"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smtClean="0"/>
                        <a:t>Root</a:t>
                      </a:r>
                      <a:r>
                        <a:rPr lang="en-GB" baseline="0" dirty="0" smtClean="0"/>
                        <a:t> directory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9478">
                <a:tc>
                  <a:txBody>
                    <a:bodyPr/>
                    <a:lstStyle/>
                    <a:p>
                      <a:r>
                        <a:rPr lang="en-GB" dirty="0" smtClean="0"/>
                        <a:t>/bin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smtClean="0"/>
                        <a:t>Binary</a:t>
                      </a:r>
                      <a:r>
                        <a:rPr lang="en-GB" baseline="0" dirty="0" smtClean="0"/>
                        <a:t> executable files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9478">
                <a:tc>
                  <a:txBody>
                    <a:bodyPr/>
                    <a:lstStyle/>
                    <a:p>
                      <a:r>
                        <a:rPr lang="en-GB" dirty="0" smtClean="0"/>
                        <a:t>/boot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smtClean="0"/>
                        <a:t>Essential</a:t>
                      </a:r>
                      <a:r>
                        <a:rPr lang="en-GB" baseline="0" dirty="0" smtClean="0"/>
                        <a:t> system boot files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9478">
                <a:tc>
                  <a:txBody>
                    <a:bodyPr/>
                    <a:lstStyle/>
                    <a:p>
                      <a:r>
                        <a:rPr lang="en-GB" dirty="0" smtClean="0"/>
                        <a:t>/home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smtClean="0"/>
                        <a:t>Home directory for user</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Content Placeholder 3"/>
          <p:cNvGraphicFramePr>
            <a:graphicFrameLocks/>
          </p:cNvGraphicFramePr>
          <p:nvPr>
            <p:extLst>
              <p:ext uri="{D42A27DB-BD31-4B8C-83A1-F6EECF244321}">
                <p14:modId xmlns:p14="http://schemas.microsoft.com/office/powerpoint/2010/main" val="357807055"/>
              </p:ext>
            </p:extLst>
          </p:nvPr>
        </p:nvGraphicFramePr>
        <p:xfrm>
          <a:off x="1334442" y="3345370"/>
          <a:ext cx="6322715" cy="2269328"/>
        </p:xfrm>
        <a:graphic>
          <a:graphicData uri="http://schemas.openxmlformats.org/drawingml/2006/table">
            <a:tbl>
              <a:tblPr firstRow="1" bandRow="1">
                <a:tableStyleId>{5FD0F851-EC5A-4D38-B0AD-8093EC10F338}</a:tableStyleId>
              </a:tblPr>
              <a:tblGrid>
                <a:gridCol w="1507725"/>
                <a:gridCol w="4814990"/>
              </a:tblGrid>
              <a:tr h="407312">
                <a:tc>
                  <a:txBody>
                    <a:bodyPr/>
                    <a:lstStyle/>
                    <a:p>
                      <a:r>
                        <a:rPr lang="en-GB" b="0" dirty="0" smtClean="0"/>
                        <a:t>/dev</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b="0" dirty="0" smtClean="0"/>
                        <a:t>Devices</a:t>
                      </a:r>
                      <a:r>
                        <a:rPr lang="en-GB" b="0" baseline="0" dirty="0" smtClean="0"/>
                        <a:t> directory</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7312">
                <a:tc>
                  <a:txBody>
                    <a:bodyPr/>
                    <a:lstStyle/>
                    <a:p>
                      <a:r>
                        <a:rPr lang="en-GB" dirty="0" smtClean="0"/>
                        <a:t>/</a:t>
                      </a:r>
                      <a:r>
                        <a:rPr lang="en-GB" dirty="0" err="1" smtClean="0"/>
                        <a:t>etc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smtClean="0"/>
                        <a:t>Configuration</a:t>
                      </a:r>
                      <a:r>
                        <a:rPr lang="en-GB" baseline="0" dirty="0" smtClean="0"/>
                        <a:t> files directory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7312">
                <a:tc>
                  <a:txBody>
                    <a:bodyPr/>
                    <a:lstStyle/>
                    <a:p>
                      <a:r>
                        <a:rPr lang="en-GB" dirty="0" smtClean="0"/>
                        <a:t>/</a:t>
                      </a:r>
                      <a:r>
                        <a:rPr lang="en-GB" dirty="0" err="1" smtClean="0"/>
                        <a:t>usr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smtClean="0"/>
                        <a:t>User</a:t>
                      </a:r>
                      <a:r>
                        <a:rPr lang="en-GB" baseline="0" dirty="0" smtClean="0"/>
                        <a:t> files directory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7542">
                <a:tc>
                  <a:txBody>
                    <a:bodyPr/>
                    <a:lstStyle/>
                    <a:p>
                      <a:r>
                        <a:rPr lang="en-GB" dirty="0" smtClean="0"/>
                        <a:t>/lib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smtClean="0"/>
                        <a:t>UNIX</a:t>
                      </a:r>
                      <a:r>
                        <a:rPr lang="en-GB" baseline="0" dirty="0" smtClean="0"/>
                        <a:t> system l</a:t>
                      </a:r>
                      <a:r>
                        <a:rPr lang="en-GB" dirty="0" smtClean="0"/>
                        <a:t>ibrary</a:t>
                      </a:r>
                      <a:r>
                        <a:rPr lang="en-GB" baseline="0" dirty="0" smtClean="0"/>
                        <a:t> files/kernel modules directory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7312">
                <a:tc>
                  <a:txBody>
                    <a:bodyPr/>
                    <a:lstStyle/>
                    <a:p>
                      <a:r>
                        <a:rPr lang="en-GB" dirty="0" smtClean="0"/>
                        <a:t>/</a:t>
                      </a:r>
                      <a:r>
                        <a:rPr lang="en-GB" dirty="0" err="1" smtClean="0"/>
                        <a:t>tmp</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smtClean="0"/>
                        <a:t>Temporary</a:t>
                      </a:r>
                      <a:r>
                        <a:rPr lang="en-GB" baseline="0" dirty="0" smtClean="0"/>
                        <a:t> files</a:t>
                      </a:r>
                      <a:r>
                        <a:rPr lang="en-GB" dirty="0" smtClean="0"/>
                        <a:t> directory</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1" name="Content Placeholder 3"/>
          <p:cNvGraphicFramePr>
            <a:graphicFrameLocks/>
          </p:cNvGraphicFramePr>
          <p:nvPr>
            <p:extLst>
              <p:ext uri="{D42A27DB-BD31-4B8C-83A1-F6EECF244321}">
                <p14:modId xmlns:p14="http://schemas.microsoft.com/office/powerpoint/2010/main" val="425852919"/>
              </p:ext>
            </p:extLst>
          </p:nvPr>
        </p:nvGraphicFramePr>
        <p:xfrm>
          <a:off x="1334442" y="5609067"/>
          <a:ext cx="6322715" cy="731520"/>
        </p:xfrm>
        <a:graphic>
          <a:graphicData uri="http://schemas.openxmlformats.org/drawingml/2006/table">
            <a:tbl>
              <a:tblPr firstRow="1" bandRow="1">
                <a:tableStyleId>{5FD0F851-EC5A-4D38-B0AD-8093EC10F338}</a:tableStyleId>
              </a:tblPr>
              <a:tblGrid>
                <a:gridCol w="1507724"/>
                <a:gridCol w="4814991"/>
              </a:tblGrid>
              <a:tr h="345684">
                <a:tc>
                  <a:txBody>
                    <a:bodyPr/>
                    <a:lstStyle/>
                    <a:p>
                      <a:r>
                        <a:rPr lang="en-GB" b="0" dirty="0" smtClean="0"/>
                        <a:t>/root</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0" dirty="0" smtClean="0"/>
                        <a:t>Home directory for super user</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7320">
                <a:tc>
                  <a:txBody>
                    <a:bodyPr/>
                    <a:lstStyle/>
                    <a:p>
                      <a:r>
                        <a:rPr lang="en-GB" dirty="0" smtClean="0"/>
                        <a:t>/</a:t>
                      </a:r>
                      <a:r>
                        <a:rPr lang="en-GB" dirty="0" err="1" smtClean="0"/>
                        <a:t>sbin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aseline="0" dirty="0" smtClean="0"/>
                        <a:t>utility files</a:t>
                      </a:r>
                      <a:r>
                        <a:rPr lang="en-GB" dirty="0" smtClean="0"/>
                        <a:t> directory for</a:t>
                      </a:r>
                      <a:r>
                        <a:rPr lang="en-GB" baseline="0" dirty="0" smtClean="0"/>
                        <a:t> system admin</a:t>
                      </a:r>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951643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716" y="258879"/>
            <a:ext cx="8077200" cy="576263"/>
          </a:xfrm>
        </p:spPr>
        <p:txBody>
          <a:bodyPr/>
          <a:lstStyle/>
          <a:p>
            <a:r>
              <a:rPr lang="en-GB" dirty="0"/>
              <a:t>UNIX/LINUX File System</a:t>
            </a:r>
            <a:endParaRPr lang="en-US" dirty="0"/>
          </a:p>
        </p:txBody>
      </p:sp>
      <p:pic>
        <p:nvPicPr>
          <p:cNvPr id="5122" name="Picture 2" descr="The Unix File Struct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1718" y="1233488"/>
            <a:ext cx="6879197" cy="4955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0343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nix architecture and file system - Uni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0166" y="1233488"/>
            <a:ext cx="6780517" cy="45307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p:txBody>
          <a:bodyPr/>
          <a:lstStyle/>
          <a:p>
            <a:r>
              <a:rPr lang="en-GB" dirty="0"/>
              <a:t>UNIX/LINUX File System</a:t>
            </a:r>
            <a:endParaRPr lang="en-US" dirty="0"/>
          </a:p>
        </p:txBody>
      </p:sp>
    </p:spTree>
    <p:extLst>
      <p:ext uri="{BB962C8B-B14F-4D97-AF65-F5344CB8AC3E}">
        <p14:creationId xmlns:p14="http://schemas.microsoft.com/office/powerpoint/2010/main" val="7549052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825" y="236576"/>
            <a:ext cx="8077200" cy="576263"/>
          </a:xfrm>
        </p:spPr>
        <p:txBody>
          <a:bodyPr/>
          <a:lstStyle/>
          <a:p>
            <a:r>
              <a:rPr lang="en-GB" dirty="0" smtClean="0"/>
              <a:t/>
            </a:r>
            <a:br>
              <a:rPr lang="en-GB" dirty="0" smtClean="0"/>
            </a:br>
            <a:r>
              <a:rPr lang="en-GB" dirty="0" smtClean="0"/>
              <a:t>UNIX/LINUX Directory Hierarchy</a:t>
            </a:r>
            <a:endParaRPr lang="en-US" dirty="0"/>
          </a:p>
        </p:txBody>
      </p:sp>
      <p:sp>
        <p:nvSpPr>
          <p:cNvPr id="3" name="Content Placeholder 2"/>
          <p:cNvSpPr>
            <a:spLocks noGrp="1"/>
          </p:cNvSpPr>
          <p:nvPr>
            <p:ph idx="1"/>
          </p:nvPr>
        </p:nvSpPr>
        <p:spPr/>
        <p:txBody>
          <a:bodyPr/>
          <a:lstStyle/>
          <a:p>
            <a:r>
              <a:rPr lang="en-GB" dirty="0" smtClean="0"/>
              <a:t>Root directory (/)</a:t>
            </a:r>
          </a:p>
          <a:p>
            <a:r>
              <a:rPr lang="en-GB" dirty="0" smtClean="0"/>
              <a:t>Home/login directory (~ , $HOME, $home)</a:t>
            </a:r>
          </a:p>
          <a:p>
            <a:r>
              <a:rPr lang="en-GB" dirty="0" smtClean="0"/>
              <a:t>Current/working </a:t>
            </a:r>
            <a:r>
              <a:rPr lang="en-GB" dirty="0" smtClean="0"/>
              <a:t>directory (.)</a:t>
            </a:r>
          </a:p>
          <a:p>
            <a:r>
              <a:rPr lang="en-GB" dirty="0" smtClean="0"/>
              <a:t>Parent of current working directory (..)</a:t>
            </a:r>
          </a:p>
          <a:p>
            <a:r>
              <a:rPr lang="en-GB" dirty="0" smtClean="0"/>
              <a:t>Important commands in bash:</a:t>
            </a:r>
          </a:p>
          <a:p>
            <a:pPr lvl="1"/>
            <a:r>
              <a:rPr lang="en-GB" b="1" dirty="0" smtClean="0"/>
              <a:t>ls:</a:t>
            </a:r>
            <a:r>
              <a:rPr lang="en-GB" dirty="0" smtClean="0"/>
              <a:t> display the contents of current directory</a:t>
            </a:r>
          </a:p>
          <a:p>
            <a:pPr lvl="1"/>
            <a:r>
              <a:rPr lang="en-GB" b="1" dirty="0" smtClean="0"/>
              <a:t>cd: </a:t>
            </a:r>
            <a:r>
              <a:rPr lang="en-GB" dirty="0" smtClean="0"/>
              <a:t>change directory</a:t>
            </a:r>
          </a:p>
          <a:p>
            <a:pPr lvl="1"/>
            <a:r>
              <a:rPr lang="en-GB" b="1" dirty="0" err="1" smtClean="0"/>
              <a:t>pwd</a:t>
            </a:r>
            <a:r>
              <a:rPr lang="en-GB" b="1" dirty="0" smtClean="0"/>
              <a:t>: </a:t>
            </a:r>
            <a:r>
              <a:rPr lang="en-GB" dirty="0" smtClean="0"/>
              <a:t>print working directory</a:t>
            </a:r>
          </a:p>
          <a:p>
            <a:pPr lvl="1"/>
            <a:r>
              <a:rPr lang="en-GB" b="1" dirty="0" err="1" smtClean="0"/>
              <a:t>mkdir</a:t>
            </a:r>
            <a:r>
              <a:rPr lang="en-GB" b="1" dirty="0" smtClean="0"/>
              <a:t>: </a:t>
            </a:r>
            <a:r>
              <a:rPr lang="en-GB" dirty="0" smtClean="0"/>
              <a:t>make directory</a:t>
            </a:r>
          </a:p>
          <a:p>
            <a:pPr lvl="1"/>
            <a:r>
              <a:rPr lang="en-GB" b="1" dirty="0" err="1" smtClean="0"/>
              <a:t>rmdir</a:t>
            </a:r>
            <a:r>
              <a:rPr lang="en-GB" b="1" dirty="0" smtClean="0"/>
              <a:t>:</a:t>
            </a:r>
            <a:r>
              <a:rPr lang="en-GB" dirty="0" smtClean="0"/>
              <a:t> remove directory</a:t>
            </a:r>
          </a:p>
          <a:p>
            <a:pPr lvl="1"/>
            <a:r>
              <a:rPr lang="en-GB" b="1" dirty="0" err="1" smtClean="0"/>
              <a:t>cp</a:t>
            </a:r>
            <a:r>
              <a:rPr lang="en-GB" b="1" dirty="0" smtClean="0"/>
              <a:t>: </a:t>
            </a:r>
            <a:r>
              <a:rPr lang="en-GB" dirty="0" smtClean="0"/>
              <a:t>copy file</a:t>
            </a:r>
          </a:p>
          <a:p>
            <a:pPr lvl="1"/>
            <a:r>
              <a:rPr lang="en-GB" b="1" dirty="0" smtClean="0"/>
              <a:t>mv: </a:t>
            </a:r>
            <a:r>
              <a:rPr lang="en-GB" dirty="0" smtClean="0"/>
              <a:t>move file</a:t>
            </a:r>
          </a:p>
          <a:p>
            <a:pPr lvl="1"/>
            <a:r>
              <a:rPr lang="en-GB" b="1" dirty="0" err="1" smtClean="0"/>
              <a:t>rm</a:t>
            </a:r>
            <a:r>
              <a:rPr lang="en-GB" b="1" dirty="0" smtClean="0"/>
              <a:t>: </a:t>
            </a:r>
            <a:r>
              <a:rPr lang="en-GB" dirty="0" smtClean="0"/>
              <a:t>remove file</a:t>
            </a:r>
          </a:p>
        </p:txBody>
      </p:sp>
    </p:spTree>
    <p:extLst>
      <p:ext uri="{BB962C8B-B14F-4D97-AF65-F5344CB8AC3E}">
        <p14:creationId xmlns:p14="http://schemas.microsoft.com/office/powerpoint/2010/main" val="21971860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829" y="203122"/>
            <a:ext cx="8077200" cy="576263"/>
          </a:xfrm>
        </p:spPr>
        <p:txBody>
          <a:bodyPr/>
          <a:lstStyle/>
          <a:p>
            <a:r>
              <a:rPr lang="en-GB" dirty="0" smtClean="0"/>
              <a:t/>
            </a:r>
            <a:br>
              <a:rPr lang="en-GB" dirty="0" smtClean="0"/>
            </a:br>
            <a:r>
              <a:rPr lang="en-GB" dirty="0" smtClean="0"/>
              <a:t>UNIX/LINUX Directory commands</a:t>
            </a:r>
            <a:endParaRPr lang="en-US" dirty="0"/>
          </a:p>
        </p:txBody>
      </p:sp>
      <p:sp>
        <p:nvSpPr>
          <p:cNvPr id="3" name="Content Placeholder 2"/>
          <p:cNvSpPr>
            <a:spLocks noGrp="1"/>
          </p:cNvSpPr>
          <p:nvPr>
            <p:ph idx="1"/>
          </p:nvPr>
        </p:nvSpPr>
        <p:spPr/>
        <p:txBody>
          <a:bodyPr/>
          <a:lstStyle/>
          <a:p>
            <a:r>
              <a:rPr lang="en-GB" b="1" dirty="0" err="1" smtClean="0"/>
              <a:t>mkdir</a:t>
            </a:r>
            <a:r>
              <a:rPr lang="en-GB" b="1" dirty="0" smtClean="0"/>
              <a:t> cse204</a:t>
            </a:r>
          </a:p>
          <a:p>
            <a:pPr lvl="1"/>
            <a:r>
              <a:rPr lang="en-GB" dirty="0" smtClean="0"/>
              <a:t>Creates a directory ’cse204’ in current directory</a:t>
            </a:r>
          </a:p>
          <a:p>
            <a:pPr lvl="1"/>
            <a:r>
              <a:rPr lang="en-GB" b="1" dirty="0" err="1" smtClean="0"/>
              <a:t>mkdir</a:t>
            </a:r>
            <a:r>
              <a:rPr lang="en-GB" b="1" dirty="0" smtClean="0"/>
              <a:t> ~/courses/4thsemester/cse204</a:t>
            </a:r>
          </a:p>
          <a:p>
            <a:pPr lvl="1"/>
            <a:r>
              <a:rPr lang="en-GB" dirty="0" smtClean="0"/>
              <a:t>Creates a directory ‘cse204’ in </a:t>
            </a:r>
            <a:r>
              <a:rPr lang="en-GB" dirty="0"/>
              <a:t>~/courses/4thsemester</a:t>
            </a:r>
            <a:r>
              <a:rPr lang="en-GB" dirty="0" smtClean="0"/>
              <a:t>/ directory</a:t>
            </a:r>
          </a:p>
          <a:p>
            <a:r>
              <a:rPr lang="en-GB" b="1" dirty="0" err="1" smtClean="0"/>
              <a:t>rmdir</a:t>
            </a:r>
            <a:r>
              <a:rPr lang="en-GB" b="1" dirty="0" smtClean="0"/>
              <a:t> cse204</a:t>
            </a:r>
          </a:p>
          <a:p>
            <a:pPr lvl="1"/>
            <a:r>
              <a:rPr lang="en-GB" dirty="0" smtClean="0"/>
              <a:t>remove </a:t>
            </a:r>
            <a:r>
              <a:rPr lang="en-GB" dirty="0"/>
              <a:t>a directory ’cse204’ in current </a:t>
            </a:r>
            <a:r>
              <a:rPr lang="en-GB" dirty="0" smtClean="0"/>
              <a:t>directory (empty directory)</a:t>
            </a:r>
            <a:endParaRPr lang="en-GB" dirty="0"/>
          </a:p>
          <a:p>
            <a:pPr lvl="1"/>
            <a:r>
              <a:rPr lang="en-GB" b="1" dirty="0" err="1" smtClean="0"/>
              <a:t>rmdir</a:t>
            </a:r>
            <a:r>
              <a:rPr lang="en-GB" b="1" dirty="0" smtClean="0"/>
              <a:t> </a:t>
            </a:r>
            <a:r>
              <a:rPr lang="en-GB" b="1" dirty="0"/>
              <a:t>~/courses/4thsemester/cse204</a:t>
            </a:r>
          </a:p>
          <a:p>
            <a:pPr lvl="1"/>
            <a:r>
              <a:rPr lang="en-GB" dirty="0" smtClean="0"/>
              <a:t>removes </a:t>
            </a:r>
            <a:r>
              <a:rPr lang="en-GB" dirty="0"/>
              <a:t>a directory ‘cse204’ in ~/courses/4thsemester/ </a:t>
            </a:r>
            <a:r>
              <a:rPr lang="en-GB" dirty="0" smtClean="0"/>
              <a:t>directory</a:t>
            </a:r>
          </a:p>
          <a:p>
            <a:r>
              <a:rPr lang="en-GB" b="1" dirty="0" err="1" smtClean="0"/>
              <a:t>cp</a:t>
            </a:r>
            <a:r>
              <a:rPr lang="en-GB" b="1" dirty="0" smtClean="0"/>
              <a:t> file1 file2</a:t>
            </a:r>
          </a:p>
          <a:p>
            <a:pPr lvl="1"/>
            <a:r>
              <a:rPr lang="en-GB" dirty="0" smtClean="0"/>
              <a:t>Copies the </a:t>
            </a:r>
            <a:r>
              <a:rPr lang="en-GB" b="1" dirty="0" smtClean="0"/>
              <a:t>‘file1’ </a:t>
            </a:r>
            <a:r>
              <a:rPr lang="en-GB" dirty="0" smtClean="0"/>
              <a:t>in current directory to </a:t>
            </a:r>
            <a:r>
              <a:rPr lang="en-GB" b="1" dirty="0" smtClean="0"/>
              <a:t>‘file2’ </a:t>
            </a:r>
            <a:r>
              <a:rPr lang="en-GB" dirty="0" smtClean="0"/>
              <a:t>in current directory</a:t>
            </a:r>
          </a:p>
          <a:p>
            <a:pPr lvl="1"/>
            <a:r>
              <a:rPr lang="en-GB" b="1" dirty="0" err="1" smtClean="0"/>
              <a:t>cp</a:t>
            </a:r>
            <a:r>
              <a:rPr lang="en-GB" b="1" dirty="0" smtClean="0"/>
              <a:t> ~/courses/file1 ~</a:t>
            </a:r>
            <a:r>
              <a:rPr lang="en-GB" b="1" dirty="0"/>
              <a:t>/</a:t>
            </a:r>
            <a:r>
              <a:rPr lang="en-GB" b="1" dirty="0" smtClean="0"/>
              <a:t>4thsemester/cse204/file2</a:t>
            </a:r>
          </a:p>
          <a:p>
            <a:pPr lvl="1"/>
            <a:r>
              <a:rPr lang="en-GB" dirty="0" smtClean="0"/>
              <a:t>Copies the ‘~/courses/file1’ to ‘~/4thsemester/cse204/file2’</a:t>
            </a:r>
            <a:endParaRPr lang="en-GB" dirty="0"/>
          </a:p>
          <a:p>
            <a:pPr lvl="1"/>
            <a:endParaRPr lang="en-GB" dirty="0" smtClean="0"/>
          </a:p>
        </p:txBody>
      </p:sp>
    </p:spTree>
    <p:extLst>
      <p:ext uri="{BB962C8B-B14F-4D97-AF65-F5344CB8AC3E}">
        <p14:creationId xmlns:p14="http://schemas.microsoft.com/office/powerpoint/2010/main" val="1852214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829" y="203122"/>
            <a:ext cx="8077200" cy="576263"/>
          </a:xfrm>
        </p:spPr>
        <p:txBody>
          <a:bodyPr/>
          <a:lstStyle/>
          <a:p>
            <a:r>
              <a:rPr lang="en-GB" dirty="0" smtClean="0"/>
              <a:t/>
            </a:r>
            <a:br>
              <a:rPr lang="en-GB" dirty="0" smtClean="0"/>
            </a:br>
            <a:r>
              <a:rPr lang="en-GB" dirty="0" smtClean="0"/>
              <a:t>UNIX/LINUX Directory commands</a:t>
            </a:r>
            <a:endParaRPr lang="en-US" dirty="0"/>
          </a:p>
        </p:txBody>
      </p:sp>
      <p:sp>
        <p:nvSpPr>
          <p:cNvPr id="3" name="Content Placeholder 2"/>
          <p:cNvSpPr>
            <a:spLocks noGrp="1"/>
          </p:cNvSpPr>
          <p:nvPr>
            <p:ph idx="1"/>
          </p:nvPr>
        </p:nvSpPr>
        <p:spPr/>
        <p:txBody>
          <a:bodyPr/>
          <a:lstStyle/>
          <a:p>
            <a:r>
              <a:rPr lang="en-GB" b="1" dirty="0"/>
              <a:t>m</a:t>
            </a:r>
            <a:r>
              <a:rPr lang="en-GB" b="1" dirty="0" smtClean="0"/>
              <a:t>v file1 file2 cse204</a:t>
            </a:r>
          </a:p>
          <a:p>
            <a:pPr lvl="1"/>
            <a:r>
              <a:rPr lang="en-GB" dirty="0" smtClean="0"/>
              <a:t>Moves </a:t>
            </a:r>
            <a:r>
              <a:rPr lang="en-GB" dirty="0"/>
              <a:t>the </a:t>
            </a:r>
            <a:r>
              <a:rPr lang="en-GB" b="1" dirty="0"/>
              <a:t>‘file1’ </a:t>
            </a:r>
            <a:r>
              <a:rPr lang="en-GB" dirty="0"/>
              <a:t>in current directory to </a:t>
            </a:r>
            <a:r>
              <a:rPr lang="en-GB" b="1" dirty="0"/>
              <a:t>‘file2’ </a:t>
            </a:r>
            <a:r>
              <a:rPr lang="en-GB" dirty="0"/>
              <a:t>in current directory</a:t>
            </a:r>
          </a:p>
          <a:p>
            <a:pPr lvl="1"/>
            <a:r>
              <a:rPr lang="en-GB" b="1" dirty="0" smtClean="0"/>
              <a:t>mv </a:t>
            </a:r>
            <a:r>
              <a:rPr lang="en-GB" b="1" dirty="0"/>
              <a:t>~/courses/file1 ~/4thsemester/cse204/file2</a:t>
            </a:r>
          </a:p>
          <a:p>
            <a:pPr lvl="1"/>
            <a:r>
              <a:rPr lang="en-GB" dirty="0" smtClean="0"/>
              <a:t>Moves </a:t>
            </a:r>
            <a:r>
              <a:rPr lang="en-GB" dirty="0"/>
              <a:t>the ‘~/courses/file1’ to ‘~/4thsemester/cse204/file2’</a:t>
            </a:r>
          </a:p>
          <a:p>
            <a:r>
              <a:rPr lang="en-GB" b="1" dirty="0" err="1" smtClean="0"/>
              <a:t>rm</a:t>
            </a:r>
            <a:r>
              <a:rPr lang="en-GB" b="1" dirty="0" smtClean="0"/>
              <a:t> file1</a:t>
            </a:r>
          </a:p>
          <a:p>
            <a:pPr lvl="1"/>
            <a:r>
              <a:rPr lang="en-GB" dirty="0" smtClean="0"/>
              <a:t>remove </a:t>
            </a:r>
            <a:r>
              <a:rPr lang="en-GB" dirty="0"/>
              <a:t>a directory </a:t>
            </a:r>
            <a:r>
              <a:rPr lang="en-GB" dirty="0" smtClean="0"/>
              <a:t>’file1’ </a:t>
            </a:r>
            <a:r>
              <a:rPr lang="en-GB" dirty="0"/>
              <a:t>in current </a:t>
            </a:r>
            <a:r>
              <a:rPr lang="en-GB" dirty="0" smtClean="0"/>
              <a:t>directory </a:t>
            </a:r>
          </a:p>
          <a:p>
            <a:pPr lvl="1"/>
            <a:r>
              <a:rPr lang="en-GB" b="1" dirty="0" err="1" smtClean="0"/>
              <a:t>rm</a:t>
            </a:r>
            <a:r>
              <a:rPr lang="en-GB" b="1" dirty="0" smtClean="0"/>
              <a:t> </a:t>
            </a:r>
            <a:r>
              <a:rPr lang="en-GB" b="1" dirty="0"/>
              <a:t>~/</a:t>
            </a:r>
            <a:r>
              <a:rPr lang="en-GB" b="1" dirty="0" smtClean="0"/>
              <a:t>courses/4thsemester/</a:t>
            </a:r>
            <a:r>
              <a:rPr lang="en-GB" b="1" dirty="0" err="1" smtClean="0"/>
              <a:t>program.m</a:t>
            </a:r>
            <a:endParaRPr lang="en-GB" b="1" dirty="0"/>
          </a:p>
          <a:p>
            <a:pPr lvl="1"/>
            <a:r>
              <a:rPr lang="en-GB" dirty="0" smtClean="0"/>
              <a:t>removes </a:t>
            </a:r>
            <a:r>
              <a:rPr lang="en-GB" dirty="0"/>
              <a:t>a </a:t>
            </a:r>
            <a:r>
              <a:rPr lang="en-GB" dirty="0" smtClean="0"/>
              <a:t>file ‘</a:t>
            </a:r>
            <a:r>
              <a:rPr lang="en-GB" dirty="0" err="1" smtClean="0"/>
              <a:t>program.m</a:t>
            </a:r>
            <a:r>
              <a:rPr lang="en-GB" dirty="0" smtClean="0"/>
              <a:t>’ </a:t>
            </a:r>
            <a:r>
              <a:rPr lang="en-GB" dirty="0"/>
              <a:t>in ~/courses/4thsemester/ </a:t>
            </a:r>
            <a:r>
              <a:rPr lang="en-GB" dirty="0" smtClean="0"/>
              <a:t>directory</a:t>
            </a:r>
          </a:p>
          <a:p>
            <a:r>
              <a:rPr lang="en-GB" b="1" dirty="0" err="1"/>
              <a:t>r</a:t>
            </a:r>
            <a:r>
              <a:rPr lang="en-GB" b="1" dirty="0" err="1" smtClean="0"/>
              <a:t>m</a:t>
            </a:r>
            <a:r>
              <a:rPr lang="en-GB" b="1" dirty="0" smtClean="0"/>
              <a:t> *.o</a:t>
            </a:r>
          </a:p>
          <a:p>
            <a:pPr lvl="1"/>
            <a:r>
              <a:rPr lang="en-GB" dirty="0" smtClean="0"/>
              <a:t>removes all files with .o extension in current directory</a:t>
            </a:r>
          </a:p>
          <a:p>
            <a:pPr lvl="1"/>
            <a:endParaRPr lang="en-GB" dirty="0" smtClean="0"/>
          </a:p>
        </p:txBody>
      </p:sp>
    </p:spTree>
    <p:extLst>
      <p:ext uri="{BB962C8B-B14F-4D97-AF65-F5344CB8AC3E}">
        <p14:creationId xmlns:p14="http://schemas.microsoft.com/office/powerpoint/2010/main" val="1042648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xmlns=""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xmlns=""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829" y="203122"/>
            <a:ext cx="8077200" cy="576263"/>
          </a:xfrm>
        </p:spPr>
        <p:txBody>
          <a:bodyPr/>
          <a:lstStyle/>
          <a:p>
            <a:r>
              <a:rPr lang="en-GB" dirty="0" smtClean="0"/>
              <a:t/>
            </a:r>
            <a:br>
              <a:rPr lang="en-GB" dirty="0" smtClean="0"/>
            </a:br>
            <a:r>
              <a:rPr lang="en-GB" dirty="0" smtClean="0"/>
              <a:t>Compiling and Running C Programs</a:t>
            </a:r>
            <a:endParaRPr lang="en-US" dirty="0"/>
          </a:p>
        </p:txBody>
      </p:sp>
      <p:sp>
        <p:nvSpPr>
          <p:cNvPr id="3" name="Content Placeholder 2"/>
          <p:cNvSpPr>
            <a:spLocks noGrp="1"/>
          </p:cNvSpPr>
          <p:nvPr>
            <p:ph idx="1"/>
          </p:nvPr>
        </p:nvSpPr>
        <p:spPr/>
        <p:txBody>
          <a:bodyPr/>
          <a:lstStyle/>
          <a:p>
            <a:r>
              <a:rPr lang="en-GB" b="1" dirty="0" smtClean="0"/>
              <a:t>$ </a:t>
            </a:r>
            <a:r>
              <a:rPr lang="en-GB" b="1" dirty="0" err="1" smtClean="0"/>
              <a:t>gcc</a:t>
            </a:r>
            <a:r>
              <a:rPr lang="en-GB" b="1" dirty="0" smtClean="0"/>
              <a:t> </a:t>
            </a:r>
            <a:r>
              <a:rPr lang="en-GB" b="1" dirty="0" err="1" smtClean="0"/>
              <a:t>program.c</a:t>
            </a:r>
            <a:r>
              <a:rPr lang="en-GB" b="1" dirty="0" smtClean="0"/>
              <a:t> (GNU compilers </a:t>
            </a:r>
            <a:r>
              <a:rPr lang="en-GB" b="1" dirty="0" smtClean="0"/>
              <a:t>collection– </a:t>
            </a:r>
            <a:r>
              <a:rPr lang="en-GB" b="1" dirty="0" smtClean="0"/>
              <a:t>GCC)</a:t>
            </a:r>
          </a:p>
          <a:p>
            <a:r>
              <a:rPr lang="en-GB" b="1" dirty="0" smtClean="0"/>
              <a:t>$ ./</a:t>
            </a:r>
            <a:r>
              <a:rPr lang="en-GB" b="1" dirty="0" err="1" smtClean="0"/>
              <a:t>a.o</a:t>
            </a:r>
            <a:endParaRPr lang="en-GB" b="1" dirty="0" smtClean="0"/>
          </a:p>
          <a:p>
            <a:pPr lvl="1"/>
            <a:r>
              <a:rPr lang="en-GB" dirty="0" smtClean="0"/>
              <a:t>Program output</a:t>
            </a:r>
          </a:p>
          <a:p>
            <a:pPr lvl="1"/>
            <a:endParaRPr lang="en-GB" b="1" dirty="0" smtClean="0"/>
          </a:p>
          <a:p>
            <a:r>
              <a:rPr lang="en-GB" b="1" dirty="0" smtClean="0"/>
              <a:t>$ </a:t>
            </a:r>
            <a:r>
              <a:rPr lang="en-GB" b="1" dirty="0" err="1" smtClean="0"/>
              <a:t>gcc</a:t>
            </a:r>
            <a:r>
              <a:rPr lang="en-GB" b="1" dirty="0" smtClean="0"/>
              <a:t> </a:t>
            </a:r>
            <a:r>
              <a:rPr lang="en-GB" b="1" dirty="0" err="1" smtClean="0"/>
              <a:t>program.c</a:t>
            </a:r>
            <a:r>
              <a:rPr lang="en-GB" b="1" dirty="0" smtClean="0"/>
              <a:t> –o program </a:t>
            </a:r>
          </a:p>
          <a:p>
            <a:r>
              <a:rPr lang="en-GB" b="1" dirty="0" smtClean="0"/>
              <a:t>$ program</a:t>
            </a:r>
          </a:p>
          <a:p>
            <a:pPr lvl="1"/>
            <a:r>
              <a:rPr lang="en-GB" dirty="0"/>
              <a:t>Program output</a:t>
            </a:r>
          </a:p>
          <a:p>
            <a:endParaRPr lang="en-GB" b="1" dirty="0"/>
          </a:p>
          <a:p>
            <a:r>
              <a:rPr lang="en-GB" b="1" dirty="0" smtClean="0"/>
              <a:t>$</a:t>
            </a:r>
            <a:r>
              <a:rPr lang="en-GB" b="1" dirty="0" err="1" smtClean="0"/>
              <a:t>gcc</a:t>
            </a:r>
            <a:r>
              <a:rPr lang="en-GB" b="1" dirty="0" smtClean="0"/>
              <a:t> </a:t>
            </a:r>
            <a:r>
              <a:rPr lang="en-GB" b="1" dirty="0" err="1" smtClean="0"/>
              <a:t>program.c</a:t>
            </a:r>
            <a:r>
              <a:rPr lang="en-GB" b="1" dirty="0" smtClean="0"/>
              <a:t> –o program –lm</a:t>
            </a:r>
          </a:p>
          <a:p>
            <a:r>
              <a:rPr lang="en-GB" b="1" dirty="0"/>
              <a:t>$ </a:t>
            </a:r>
            <a:r>
              <a:rPr lang="en-GB" b="1" dirty="0" smtClean="0"/>
              <a:t>program</a:t>
            </a:r>
          </a:p>
          <a:p>
            <a:pPr lvl="1"/>
            <a:r>
              <a:rPr lang="en-GB" dirty="0"/>
              <a:t>Program </a:t>
            </a:r>
            <a:r>
              <a:rPr lang="en-GB" dirty="0" smtClean="0"/>
              <a:t>output</a:t>
            </a:r>
          </a:p>
          <a:p>
            <a:pPr lvl="1"/>
            <a:endParaRPr lang="en-GB" dirty="0" smtClean="0"/>
          </a:p>
          <a:p>
            <a:r>
              <a:rPr lang="en-GB" dirty="0" smtClean="0"/>
              <a:t>Well-known editors (IDE): </a:t>
            </a:r>
            <a:r>
              <a:rPr lang="en-GB" b="1" dirty="0" err="1" smtClean="0"/>
              <a:t>emacs</a:t>
            </a:r>
            <a:r>
              <a:rPr lang="en-GB" b="1" dirty="0" smtClean="0"/>
              <a:t>, vi, and </a:t>
            </a:r>
            <a:r>
              <a:rPr lang="en-GB" b="1" dirty="0" err="1" smtClean="0"/>
              <a:t>pico</a:t>
            </a:r>
            <a:endParaRPr lang="en-GB" b="1" dirty="0"/>
          </a:p>
        </p:txBody>
      </p:sp>
    </p:spTree>
    <p:extLst>
      <p:ext uri="{BB962C8B-B14F-4D97-AF65-F5344CB8AC3E}">
        <p14:creationId xmlns:p14="http://schemas.microsoft.com/office/powerpoint/2010/main" val="13429805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xmlns=""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extLst>
      <p:ext uri="{BB962C8B-B14F-4D97-AF65-F5344CB8AC3E}">
        <p14:creationId xmlns:p14="http://schemas.microsoft.com/office/powerpoint/2010/main" val="872157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xmlns=""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xmlns=""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xmlns=""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xmlns=""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xmlns=""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xmlns=""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xmlns=""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xmlns=""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xmlns=""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xmlns=""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xmlns=""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xmlns=""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xmlns=""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xmlns=""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xmlns=""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xmlns=""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xmlns=""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08063" y="146050"/>
            <a:ext cx="8229600" cy="576263"/>
          </a:xfrm>
        </p:spPr>
        <p:txBody>
          <a:bodyPr/>
          <a:lstStyle/>
          <a:p>
            <a:pPr eaLnBrk="1" hangingPunct="1"/>
            <a:r>
              <a:rPr lang="en-US" altLang="en-US" sz="2800" smtClean="0"/>
              <a:t>User Operating System Interface - CLI</a:t>
            </a:r>
          </a:p>
        </p:txBody>
      </p:sp>
      <p:sp>
        <p:nvSpPr>
          <p:cNvPr id="10243" name="Rectangle 3"/>
          <p:cNvSpPr>
            <a:spLocks noGrp="1" noChangeArrowheads="1"/>
          </p:cNvSpPr>
          <p:nvPr>
            <p:ph type="body" idx="1"/>
          </p:nvPr>
        </p:nvSpPr>
        <p:spPr>
          <a:xfrm>
            <a:off x="762000" y="1223963"/>
            <a:ext cx="7121525" cy="4483100"/>
          </a:xfrm>
        </p:spPr>
        <p:txBody>
          <a:bodyPr/>
          <a:lstStyle/>
          <a:p>
            <a:pPr>
              <a:buFont typeface="Monotype Sorts" pitchFamily="-84" charset="2"/>
              <a:buNone/>
            </a:pPr>
            <a:r>
              <a:rPr lang="en-US" altLang="en-US" dirty="0" smtClean="0"/>
              <a:t>CLI or </a:t>
            </a:r>
            <a:r>
              <a:rPr lang="en-US" altLang="en-US" b="1" dirty="0" smtClean="0">
                <a:solidFill>
                  <a:srgbClr val="3366FF"/>
                </a:solidFill>
              </a:rPr>
              <a:t>command interpreter</a:t>
            </a:r>
            <a:r>
              <a:rPr lang="en-US" altLang="en-US" dirty="0" smtClean="0">
                <a:solidFill>
                  <a:srgbClr val="3366FF"/>
                </a:solidFill>
              </a:rPr>
              <a:t> </a:t>
            </a:r>
            <a:r>
              <a:rPr lang="en-US" altLang="en-US" dirty="0" smtClean="0"/>
              <a:t>allows direct command entry</a:t>
            </a:r>
          </a:p>
          <a:p>
            <a:pPr lvl="1"/>
            <a:r>
              <a:rPr lang="en-US" altLang="en-US" dirty="0" smtClean="0"/>
              <a:t>Sometimes implemented in kernel, sometimes by systems program</a:t>
            </a:r>
          </a:p>
          <a:p>
            <a:pPr lvl="1"/>
            <a:r>
              <a:rPr lang="en-GB" altLang="en-US" dirty="0" smtClean="0"/>
              <a:t>text.-based, console, character user interface</a:t>
            </a:r>
            <a:endParaRPr lang="en-US" altLang="en-US" dirty="0" smtClean="0"/>
          </a:p>
          <a:p>
            <a:pPr lvl="1"/>
            <a:r>
              <a:rPr lang="en-US" altLang="en-US" dirty="0" smtClean="0"/>
              <a:t>Sometimes multiple flavors implemented – </a:t>
            </a:r>
            <a:r>
              <a:rPr lang="en-US" altLang="en-US" b="1" dirty="0" smtClean="0">
                <a:solidFill>
                  <a:srgbClr val="3366FF"/>
                </a:solidFill>
              </a:rPr>
              <a:t>shells</a:t>
            </a:r>
          </a:p>
          <a:p>
            <a:pPr lvl="1"/>
            <a:r>
              <a:rPr lang="en-US" altLang="en-US" dirty="0" smtClean="0"/>
              <a:t>Primarily fetches a command from user and executes it</a:t>
            </a:r>
          </a:p>
          <a:p>
            <a:pPr lvl="1"/>
            <a:r>
              <a:rPr lang="en-US" altLang="en-US" dirty="0" smtClean="0"/>
              <a:t>Sometimes commands built-in, sometimes just names of programs</a:t>
            </a:r>
          </a:p>
          <a:p>
            <a:pPr lvl="2"/>
            <a:r>
              <a:rPr lang="en-US" altLang="en-US" dirty="0" smtClean="0"/>
              <a:t>If the latter, adding new features doesn’</a:t>
            </a:r>
            <a:r>
              <a:rPr lang="en-US" altLang="ja-JP" dirty="0" smtClean="0"/>
              <a:t>t require shell modification</a:t>
            </a:r>
          </a:p>
          <a:p>
            <a:pPr lvl="2"/>
            <a:r>
              <a:rPr lang="en-GB" altLang="en-US" b="1" dirty="0">
                <a:solidFill>
                  <a:srgbClr val="3366FF"/>
                </a:solidFill>
              </a:rPr>
              <a:t>Examples: </a:t>
            </a:r>
            <a:r>
              <a:rPr lang="en-GB" altLang="en-US" dirty="0" smtClean="0"/>
              <a:t>C shell, Bourne Shell, Bourne-Again Shell (Bash), </a:t>
            </a:r>
            <a:r>
              <a:rPr lang="en-GB" altLang="en-US" dirty="0" err="1" smtClean="0"/>
              <a:t>Korn</a:t>
            </a:r>
            <a:r>
              <a:rPr lang="en-GB" altLang="en-US" dirty="0" smtClean="0"/>
              <a:t> Shell</a:t>
            </a:r>
          </a:p>
          <a:p>
            <a:pPr lvl="2"/>
            <a:r>
              <a:rPr lang="en-GB" altLang="en-US" dirty="0" smtClean="0"/>
              <a:t>UNIX (</a:t>
            </a:r>
            <a:r>
              <a:rPr lang="en-GB" altLang="en-US" dirty="0" err="1" smtClean="0"/>
              <a:t>sh,ksh,csh,tcsh</a:t>
            </a:r>
            <a:r>
              <a:rPr lang="en-GB" altLang="en-US" dirty="0" smtClean="0"/>
              <a:t>, bash))</a:t>
            </a:r>
            <a:endParaRPr lang="en-US" altLang="en-US" dirty="0" smtClean="0"/>
          </a:p>
        </p:txBody>
      </p:sp>
    </p:spTree>
    <p:extLst>
      <p:ext uri="{BB962C8B-B14F-4D97-AF65-F5344CB8AC3E}">
        <p14:creationId xmlns:p14="http://schemas.microsoft.com/office/powerpoint/2010/main" val="3232635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119188" y="182563"/>
            <a:ext cx="8229600" cy="576262"/>
          </a:xfrm>
        </p:spPr>
        <p:txBody>
          <a:bodyPr/>
          <a:lstStyle/>
          <a:p>
            <a:pPr eaLnBrk="1" hangingPunct="1"/>
            <a:r>
              <a:rPr lang="en-US" altLang="en-US" smtClean="0"/>
              <a:t>Bourne Shell Command Interpreter</a:t>
            </a:r>
          </a:p>
        </p:txBody>
      </p:sp>
      <p:pic>
        <p:nvPicPr>
          <p:cNvPr id="11267" name="Picture 1" descr="fig2.2.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19175"/>
            <a:ext cx="6372225"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2278441"/>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12993</TotalTime>
  <Words>4637</Words>
  <Application>Microsoft Office PowerPoint</Application>
  <PresentationFormat>On-screen Show (4:3)</PresentationFormat>
  <Paragraphs>685</Paragraphs>
  <Slides>79</Slides>
  <Notes>61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ＭＳ Ｐゴシック</vt:lpstr>
      <vt:lpstr>ＭＳ Ｐゴシック</vt:lpstr>
      <vt:lpstr>Arial</vt:lpstr>
      <vt:lpstr>Courier New</vt:lpstr>
      <vt:lpstr>Helvetica</vt:lpstr>
      <vt:lpstr>Monotype Sorts</vt:lpstr>
      <vt:lpstr>Times New Roman</vt:lpstr>
      <vt:lpstr>Verdana</vt:lpstr>
      <vt:lpstr>Webdings</vt:lpstr>
      <vt:lpstr>Wingdings</vt:lpstr>
      <vt:lpstr>os-8</vt:lpstr>
      <vt:lpstr>Chapter 2:  Operating-System Structures</vt:lpstr>
      <vt:lpstr>Agenda</vt:lpstr>
      <vt:lpstr>Objectives</vt:lpstr>
      <vt:lpstr>Operating System Services</vt:lpstr>
      <vt:lpstr>Operating System Services (Cont.)</vt:lpstr>
      <vt:lpstr>Operating System Services (Cont.)</vt:lpstr>
      <vt:lpstr>A View of Operating System Services</vt:lpstr>
      <vt:lpstr>User Operating System Interface - CLI</vt:lpstr>
      <vt:lpstr>Bourne Shell Command Interpreter</vt:lpstr>
      <vt:lpstr>User Operating System Interface - GUI</vt:lpstr>
      <vt:lpstr>Touchscreen Interfaces</vt:lpstr>
      <vt:lpstr>The Mac OS X GUI</vt:lpstr>
      <vt:lpstr>System Calls</vt:lpstr>
      <vt:lpstr>Types of System Calls</vt:lpstr>
      <vt:lpstr>Types of System Calls (Cont.)</vt:lpstr>
      <vt:lpstr>Types of System Calls</vt:lpstr>
      <vt:lpstr>Types of System Calls (Cont.)</vt:lpstr>
      <vt:lpstr>Types of System Calls (Cont.)</vt:lpstr>
      <vt:lpstr>API – System Call – OS Relationship</vt:lpstr>
      <vt:lpstr>Standard C Library Example</vt:lpstr>
      <vt:lpstr>Examples of Windows and Unix System Calls</vt:lpstr>
      <vt:lpstr>API – System Call – OS Relationship</vt:lpstr>
      <vt:lpstr>Example of System Calls</vt:lpstr>
      <vt:lpstr>Example of Standard API</vt:lpstr>
      <vt:lpstr>System Call Implementation</vt:lpstr>
      <vt:lpstr>System Call Parameter Passing</vt:lpstr>
      <vt:lpstr>Parameter Passing via Table</vt:lpstr>
      <vt:lpstr>Example: MS-DOS</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I/O, CPU and Memory Protection</vt:lpstr>
      <vt:lpstr>I/O Protection</vt:lpstr>
      <vt:lpstr>Memory Protection</vt:lpstr>
      <vt:lpstr>PowerPoint Presentation</vt:lpstr>
      <vt:lpstr>CPU Protection</vt:lpstr>
      <vt:lpstr>Design and Implementation</vt:lpstr>
      <vt:lpstr>Policy and Mechanism</vt:lpstr>
      <vt:lpstr>Implementation</vt:lpstr>
      <vt:lpstr>Operating System Structure</vt:lpstr>
      <vt:lpstr>Simple Structure  -- MS-DOS</vt:lpstr>
      <vt:lpstr>Monolithic Structure – Original UNIX</vt:lpstr>
      <vt:lpstr>Traditional UNIX System Structure</vt:lpstr>
      <vt:lpstr>Linux System Structure</vt:lpstr>
      <vt:lpstr>Layered Approach</vt:lpstr>
      <vt:lpstr>Microkernels</vt:lpstr>
      <vt:lpstr>Microkernel System Structure </vt:lpstr>
      <vt:lpstr>Monolithic VS Mircokernel</vt:lpstr>
      <vt:lpstr>Modern Operating Systems</vt:lpstr>
      <vt:lpstr>Hybrid Systems</vt:lpstr>
      <vt:lpstr>macOS and iOS Structure</vt:lpstr>
      <vt:lpstr>Darwin</vt:lpstr>
      <vt:lpstr>iOS</vt:lpstr>
      <vt:lpstr>Android</vt:lpstr>
      <vt:lpstr>Android Architecture</vt:lpstr>
      <vt:lpstr>Introduction to UNIX and LINUX</vt:lpstr>
      <vt:lpstr> UNIX/LINUX File System</vt:lpstr>
      <vt:lpstr>UNIX/LINUX File System</vt:lpstr>
      <vt:lpstr>UNIX/LINUX File System</vt:lpstr>
      <vt:lpstr>UNIX/LINUX File System</vt:lpstr>
      <vt:lpstr> UNIX/LINUX Directory Hierarchy</vt:lpstr>
      <vt:lpstr> UNIX/LINUX Directory commands</vt:lpstr>
      <vt:lpstr> UNIX/LINUX Directory commands</vt:lpstr>
      <vt:lpstr> Compiling and Running C Programs</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Durr e Nayab</cp:lastModifiedBy>
  <cp:revision>254</cp:revision>
  <cp:lastPrinted>2001-06-14T13:58:17Z</cp:lastPrinted>
  <dcterms:created xsi:type="dcterms:W3CDTF">2011-01-13T23:43:38Z</dcterms:created>
  <dcterms:modified xsi:type="dcterms:W3CDTF">2023-03-15T11:37:45Z</dcterms:modified>
</cp:coreProperties>
</file>